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29"/>
  </p:notesMasterIdLst>
  <p:sldIdLst>
    <p:sldId id="258" r:id="rId3"/>
    <p:sldId id="280" r:id="rId4"/>
    <p:sldId id="322" r:id="rId5"/>
    <p:sldId id="321" r:id="rId6"/>
    <p:sldId id="305" r:id="rId7"/>
    <p:sldId id="318" r:id="rId8"/>
    <p:sldId id="315" r:id="rId9"/>
    <p:sldId id="311" r:id="rId10"/>
    <p:sldId id="288" r:id="rId11"/>
    <p:sldId id="306" r:id="rId12"/>
    <p:sldId id="290" r:id="rId13"/>
    <p:sldId id="291" r:id="rId14"/>
    <p:sldId id="319" r:id="rId15"/>
    <p:sldId id="307" r:id="rId16"/>
    <p:sldId id="317" r:id="rId17"/>
    <p:sldId id="314" r:id="rId18"/>
    <p:sldId id="297" r:id="rId19"/>
    <p:sldId id="299" r:id="rId20"/>
    <p:sldId id="300" r:id="rId21"/>
    <p:sldId id="320" r:id="rId22"/>
    <p:sldId id="313" r:id="rId23"/>
    <p:sldId id="304" r:id="rId24"/>
    <p:sldId id="275" r:id="rId25"/>
    <p:sldId id="312" r:id="rId26"/>
    <p:sldId id="294" r:id="rId27"/>
    <p:sldId id="295" r:id="rId28"/>
  </p:sldIdLst>
  <p:sldSz cx="9144000" cy="6858000" type="screen4x3"/>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 initials="WYu" lastIdx="7" clrIdx="0">
    <p:extLst>
      <p:ext uri="{19B8F6BF-5375-455C-9EA6-DF929625EA0E}">
        <p15:presenceInfo xmlns:p15="http://schemas.microsoft.com/office/powerpoint/2012/main" userId="王宇"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120"/>
    <a:srgbClr val="D95319"/>
    <a:srgbClr val="0273BE"/>
    <a:srgbClr val="352FAF"/>
    <a:srgbClr val="1708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468" autoAdjust="0"/>
  </p:normalViewPr>
  <p:slideViewPr>
    <p:cSldViewPr snapToGrid="0">
      <p:cViewPr varScale="1">
        <p:scale>
          <a:sx n="65" d="100"/>
          <a:sy n="65" d="100"/>
        </p:scale>
        <p:origin x="1434" y="78"/>
      </p:cViewPr>
      <p:guideLst>
        <p:guide orient="horz" pos="2160"/>
        <p:guide pos="2880"/>
      </p:guideLst>
    </p:cSldViewPr>
  </p:slideViewPr>
  <p:outlineViewPr>
    <p:cViewPr>
      <p:scale>
        <a:sx n="33" d="100"/>
        <a:sy n="33" d="100"/>
      </p:scale>
      <p:origin x="0" y="-1518"/>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75" d="100"/>
          <a:sy n="75" d="100"/>
        </p:scale>
        <p:origin x="4008" y="1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6A3D1-0725-4122-A1FA-DAFE2FAB4D8D}" type="datetimeFigureOut">
              <a:rPr lang="zh-CN" altLang="en-US" smtClean="0"/>
              <a:t>2017/11/11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F374B-71FC-4EA7-A0E8-F5CCB82DF51A}" type="slidenum">
              <a:rPr lang="zh-CN" altLang="en-US" smtClean="0"/>
              <a:t>‹#›</a:t>
            </a:fld>
            <a:endParaRPr lang="zh-CN" altLang="en-US"/>
          </a:p>
        </p:txBody>
      </p:sp>
    </p:spTree>
    <p:extLst>
      <p:ext uri="{BB962C8B-B14F-4D97-AF65-F5344CB8AC3E}">
        <p14:creationId xmlns:p14="http://schemas.microsoft.com/office/powerpoint/2010/main" val="32854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各位参会的专家老师和同学，大家上午好。很高兴来参加这次会议，</a:t>
            </a:r>
            <a:r>
              <a:rPr lang="zh-CN" altLang="en-US" baseline="0" dirty="0" smtClean="0"/>
              <a:t> 下面我代表工作组对</a:t>
            </a:r>
            <a:r>
              <a:rPr lang="en-US" altLang="zh-CN" baseline="0" dirty="0" smtClean="0"/>
              <a:t>CEPC</a:t>
            </a:r>
            <a:r>
              <a:rPr lang="zh-CN" altLang="en-US" baseline="0" dirty="0" smtClean="0"/>
              <a:t>强子量能器</a:t>
            </a:r>
            <a:r>
              <a:rPr lang="en-US" altLang="zh-CN" baseline="0" dirty="0" smtClean="0"/>
              <a:t>GEM</a:t>
            </a:r>
            <a:r>
              <a:rPr lang="zh-CN" altLang="en-US" baseline="0" dirty="0" smtClean="0"/>
              <a:t>方案预研的进展进行介绍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a:t>
            </a:fld>
            <a:endParaRPr lang="zh-CN" altLang="en-US"/>
          </a:p>
        </p:txBody>
      </p:sp>
    </p:spTree>
    <p:extLst>
      <p:ext uri="{BB962C8B-B14F-4D97-AF65-F5344CB8AC3E}">
        <p14:creationId xmlns:p14="http://schemas.microsoft.com/office/powerpoint/2010/main" val="3957908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整套读出系统采用可扩展读出系统结构</a:t>
            </a:r>
            <a:r>
              <a:rPr lang="en-US" altLang="zh-CN" dirty="0" smtClean="0"/>
              <a:t>SRS</a:t>
            </a:r>
            <a:r>
              <a:rPr lang="zh-CN" altLang="en-US" dirty="0" smtClean="0"/>
              <a:t>，这个概念是由</a:t>
            </a:r>
            <a:r>
              <a:rPr lang="en-US" altLang="zh-CN" dirty="0" smtClean="0"/>
              <a:t>CERN</a:t>
            </a:r>
            <a:r>
              <a:rPr lang="zh-CN" altLang="en-US" dirty="0" smtClean="0"/>
              <a:t>的</a:t>
            </a:r>
            <a:r>
              <a:rPr lang="en-US" altLang="zh-CN" dirty="0" smtClean="0"/>
              <a:t>RD51</a:t>
            </a:r>
            <a:r>
              <a:rPr lang="zh-CN" altLang="en-US" dirty="0" smtClean="0"/>
              <a:t>小组提出，由前端板，接口板和数据获取板构成，可以自由的定制系统大小，同时对于不同的探测器，只需要更换相应的读出芯片即可，实现系统复用。下图是计划采用读出系统框图，</a:t>
            </a:r>
            <a:r>
              <a:rPr lang="en-US" altLang="zh-CN" dirty="0" smtClean="0"/>
              <a:t>MICROROC</a:t>
            </a:r>
            <a:r>
              <a:rPr lang="zh-CN" altLang="en-US" dirty="0" smtClean="0"/>
              <a:t>芯片对</a:t>
            </a:r>
            <a:r>
              <a:rPr lang="en-US" altLang="zh-CN" dirty="0" smtClean="0"/>
              <a:t>GEM</a:t>
            </a:r>
            <a:r>
              <a:rPr lang="zh-CN" altLang="en-US" dirty="0" smtClean="0"/>
              <a:t>探测器信号进行读出，由</a:t>
            </a:r>
            <a:r>
              <a:rPr lang="en-US" altLang="zh-CN" dirty="0" smtClean="0"/>
              <a:t>DIF</a:t>
            </a:r>
            <a:r>
              <a:rPr lang="zh-CN" altLang="en-US" dirty="0" smtClean="0"/>
              <a:t>板实现芯片控制和数据读回，</a:t>
            </a:r>
            <a:r>
              <a:rPr lang="en-US" altLang="zh-CN" dirty="0" smtClean="0"/>
              <a:t>DAQ</a:t>
            </a:r>
            <a:r>
              <a:rPr lang="zh-CN" altLang="en-US" dirty="0" smtClean="0"/>
              <a:t>板实现时钟触发同步，以及数据打包</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10</a:t>
            </a:fld>
            <a:endParaRPr lang="zh-CN" altLang="en-US"/>
          </a:p>
        </p:txBody>
      </p:sp>
    </p:spTree>
    <p:extLst>
      <p:ext uri="{BB962C8B-B14F-4D97-AF65-F5344CB8AC3E}">
        <p14:creationId xmlns:p14="http://schemas.microsoft.com/office/powerpoint/2010/main" val="260247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下面是系统第一阶段的设计方案，探测器读出平面和前端电子学板分离设计，在这一阶段，希望验证读出系统通能并对</a:t>
            </a:r>
            <a:r>
              <a:rPr lang="en-US" altLang="zh-CN" dirty="0" smtClean="0"/>
              <a:t>Microroc</a:t>
            </a:r>
            <a:r>
              <a:rPr lang="zh-CN" altLang="en-US" dirty="0" smtClean="0"/>
              <a:t>芯片的性能进行测试</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11</a:t>
            </a:fld>
            <a:endParaRPr lang="zh-CN" altLang="en-US"/>
          </a:p>
        </p:txBody>
      </p:sp>
    </p:spTree>
    <p:extLst>
      <p:ext uri="{BB962C8B-B14F-4D97-AF65-F5344CB8AC3E}">
        <p14:creationId xmlns:p14="http://schemas.microsoft.com/office/powerpoint/2010/main" val="1574899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这是读出系统的实物图，阳极读出板，有效区域</a:t>
            </a:r>
            <a:r>
              <a:rPr lang="en-US" altLang="zh-CN" dirty="0" smtClean="0"/>
              <a:t>30</a:t>
            </a:r>
            <a:r>
              <a:rPr lang="zh-CN" altLang="en-US" dirty="0" smtClean="0"/>
              <a:t>*</a:t>
            </a:r>
            <a:r>
              <a:rPr lang="en-US" altLang="zh-CN" dirty="0" smtClean="0"/>
              <a:t>30</a:t>
            </a:r>
            <a:r>
              <a:rPr lang="zh-CN" altLang="en-US" dirty="0" smtClean="0"/>
              <a:t>平方厘米，每个</a:t>
            </a:r>
            <a:r>
              <a:rPr lang="en-US" altLang="zh-CN" dirty="0" smtClean="0"/>
              <a:t>pad</a:t>
            </a:r>
            <a:r>
              <a:rPr lang="zh-CN" altLang="en-US" dirty="0" smtClean="0"/>
              <a:t>大小为</a:t>
            </a:r>
            <a:r>
              <a:rPr lang="en-US" altLang="zh-CN" dirty="0" smtClean="0"/>
              <a:t>1</a:t>
            </a:r>
            <a:r>
              <a:rPr lang="zh-CN" altLang="en-US" dirty="0" smtClean="0"/>
              <a:t>平方厘米；前端电子学板上集成</a:t>
            </a:r>
            <a:r>
              <a:rPr lang="en-US" altLang="zh-CN" dirty="0" smtClean="0"/>
              <a:t>4</a:t>
            </a:r>
            <a:r>
              <a:rPr lang="zh-CN" altLang="en-US" dirty="0" smtClean="0"/>
              <a:t>片</a:t>
            </a:r>
            <a:r>
              <a:rPr lang="en-US" altLang="zh-CN" dirty="0" smtClean="0"/>
              <a:t>MICROROC</a:t>
            </a:r>
            <a:r>
              <a:rPr lang="en-US" altLang="zh-CN" baseline="0" dirty="0" smtClean="0"/>
              <a:t> </a:t>
            </a:r>
            <a:r>
              <a:rPr lang="zh-CN" altLang="en-US" baseline="0" dirty="0" smtClean="0"/>
              <a:t>用菊花链方式连接，探测器接口板，实现系统的控制数据采集和刻度</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12</a:t>
            </a:fld>
            <a:endParaRPr lang="zh-CN" altLang="en-US"/>
          </a:p>
        </p:txBody>
      </p:sp>
    </p:spTree>
    <p:extLst>
      <p:ext uri="{BB962C8B-B14F-4D97-AF65-F5344CB8AC3E}">
        <p14:creationId xmlns:p14="http://schemas.microsoft.com/office/powerpoint/2010/main" val="1704372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下面是对系统测试情况的一些介绍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13</a:t>
            </a:fld>
            <a:endParaRPr lang="zh-CN" altLang="en-US"/>
          </a:p>
        </p:txBody>
      </p:sp>
    </p:spTree>
    <p:extLst>
      <p:ext uri="{BB962C8B-B14F-4D97-AF65-F5344CB8AC3E}">
        <p14:creationId xmlns:p14="http://schemas.microsoft.com/office/powerpoint/2010/main" val="285978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对于半数字读出芯片，影响其精度的因素来自于两方面，一是模拟电路的噪声，二是比较器阈值的准确性。首先对芯片的阈值的测试，芯片阈值设定有两种模式，对应着不同的精度模式，在这两种模式下，</a:t>
            </a:r>
            <a:r>
              <a:rPr lang="en-US" altLang="zh-CN" dirty="0" smtClean="0"/>
              <a:t>DAC</a:t>
            </a:r>
            <a:r>
              <a:rPr lang="zh-CN" altLang="en-US" dirty="0" smtClean="0"/>
              <a:t>的非线性都小于</a:t>
            </a:r>
            <a:r>
              <a:rPr lang="en-US" altLang="zh-CN" dirty="0" smtClean="0"/>
              <a:t>2‰</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14</a:t>
            </a:fld>
            <a:endParaRPr lang="zh-CN" altLang="en-US"/>
          </a:p>
        </p:txBody>
      </p:sp>
    </p:spTree>
    <p:extLst>
      <p:ext uri="{BB962C8B-B14F-4D97-AF65-F5344CB8AC3E}">
        <p14:creationId xmlns:p14="http://schemas.microsoft.com/office/powerpoint/2010/main" val="2712527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对于模拟部分，半数字读出</a:t>
            </a:r>
            <a:r>
              <a:rPr lang="en-US" altLang="zh-CN" dirty="0" smtClean="0"/>
              <a:t>ASIC</a:t>
            </a:r>
            <a:r>
              <a:rPr lang="zh-CN" altLang="en-US" dirty="0" smtClean="0"/>
              <a:t>无法像常规的</a:t>
            </a:r>
            <a:r>
              <a:rPr lang="en-US" altLang="zh-CN" dirty="0" smtClean="0"/>
              <a:t>ADC</a:t>
            </a:r>
            <a:r>
              <a:rPr lang="zh-CN" altLang="en-US" dirty="0" smtClean="0"/>
              <a:t>系统进行测试和刻度，在实际测试中可以利用芯片自身比较器输出进行刻度，通过对阈值进行扫描，统计芯片比较器输出与总信号比例随阈值变化的关系，可以得到如下</a:t>
            </a:r>
            <a:r>
              <a:rPr lang="en-US" altLang="zh-CN" dirty="0" smtClean="0"/>
              <a:t>S</a:t>
            </a:r>
            <a:r>
              <a:rPr lang="zh-CN" altLang="en-US" dirty="0" smtClean="0"/>
              <a:t>形状的曲线，通过这种</a:t>
            </a:r>
            <a:r>
              <a:rPr lang="en-US" altLang="zh-CN" dirty="0" smtClean="0"/>
              <a:t>S</a:t>
            </a:r>
            <a:r>
              <a:rPr lang="zh-CN" altLang="en-US" dirty="0" smtClean="0"/>
              <a:t>曲线统计的办法可以得到芯片的刻度以及噪声的情况</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15</a:t>
            </a:fld>
            <a:endParaRPr lang="zh-CN" altLang="en-US"/>
          </a:p>
        </p:txBody>
      </p:sp>
    </p:spTree>
    <p:extLst>
      <p:ext uri="{BB962C8B-B14F-4D97-AF65-F5344CB8AC3E}">
        <p14:creationId xmlns:p14="http://schemas.microsoft.com/office/powerpoint/2010/main" val="443336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这是噪声测试的结果，电子学噪声约为</a:t>
            </a:r>
            <a:r>
              <a:rPr lang="en-US" altLang="zh-CN" dirty="0" smtClean="0"/>
              <a:t>0.25fC</a:t>
            </a:r>
            <a:r>
              <a:rPr lang="zh-CN" altLang="en-US" dirty="0" smtClean="0"/>
              <a:t>，与探测器联调噪声</a:t>
            </a:r>
            <a:r>
              <a:rPr lang="en-US" altLang="zh-CN" dirty="0" smtClean="0"/>
              <a:t>0.35fC</a:t>
            </a:r>
            <a:r>
              <a:rPr lang="zh-CN" altLang="en-US" dirty="0" smtClean="0"/>
              <a:t>，芯片芯片高增益成形电路动态范围</a:t>
            </a:r>
            <a:r>
              <a:rPr lang="en-US" altLang="zh-CN" dirty="0" smtClean="0"/>
              <a:t>140fC</a:t>
            </a:r>
            <a:r>
              <a:rPr lang="zh-CN" altLang="en-US" dirty="0" smtClean="0"/>
              <a:t>，低增益成形电路动态范围</a:t>
            </a:r>
            <a:r>
              <a:rPr lang="en-US" altLang="zh-CN" dirty="0" smtClean="0"/>
              <a:t>500fC</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16</a:t>
            </a:fld>
            <a:endParaRPr lang="zh-CN" altLang="en-US"/>
          </a:p>
        </p:txBody>
      </p:sp>
    </p:spTree>
    <p:extLst>
      <p:ext uri="{BB962C8B-B14F-4D97-AF65-F5344CB8AC3E}">
        <p14:creationId xmlns:p14="http://schemas.microsoft.com/office/powerpoint/2010/main" val="1012870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除了噪声以外，影响芯片最小测量电荷量的因素还有通道间的不一致性。通过</a:t>
            </a:r>
            <a:r>
              <a:rPr lang="en-US" altLang="zh-CN" dirty="0" smtClean="0"/>
              <a:t>S</a:t>
            </a:r>
            <a:r>
              <a:rPr lang="zh-CN" altLang="en-US" dirty="0" smtClean="0"/>
              <a:t>曲线还可以分析出芯片的通道间不一致性，首先是各通道增益的不一致性，对</a:t>
            </a:r>
            <a:r>
              <a:rPr lang="en-US" altLang="zh-CN" dirty="0" smtClean="0"/>
              <a:t>64</a:t>
            </a:r>
            <a:r>
              <a:rPr lang="zh-CN" altLang="en-US" dirty="0" smtClean="0"/>
              <a:t>通道的刻度曲线进行线性拟合，对高增益成形的增益差异进行统计，不均匀性小于</a:t>
            </a:r>
            <a:r>
              <a:rPr lang="en-US" altLang="zh-CN" dirty="0" smtClean="0"/>
              <a:t>&lt;1%</a:t>
            </a:r>
            <a:r>
              <a:rPr lang="zh-CN" altLang="en-US" dirty="0" smtClean="0"/>
              <a:t>，换算成电荷量即</a:t>
            </a:r>
            <a:r>
              <a:rPr lang="en-US" altLang="zh-CN" dirty="0" smtClean="0"/>
              <a:t>1.1fC</a:t>
            </a:r>
            <a:r>
              <a:rPr lang="zh-CN" altLang="en-US" dirty="0" smtClean="0"/>
              <a:t>。此外影响芯片小信号测量能力的另外一个因素还有通道间基线的不一致性，将</a:t>
            </a:r>
            <a:r>
              <a:rPr lang="en-US" altLang="zh-CN" dirty="0" smtClean="0"/>
              <a:t>64</a:t>
            </a:r>
            <a:r>
              <a:rPr lang="zh-CN" altLang="en-US" dirty="0" smtClean="0"/>
              <a:t>通道电荷量和刻度值做如下的曲线，可以看到，芯片的基线和</a:t>
            </a:r>
            <a:r>
              <a:rPr lang="en-US" altLang="zh-CN" dirty="0" smtClean="0"/>
              <a:t>1fC</a:t>
            </a:r>
            <a:r>
              <a:rPr lang="zh-CN" altLang="en-US" dirty="0" smtClean="0"/>
              <a:t>电荷量有交叠，因此无法分辨小于</a:t>
            </a:r>
            <a:r>
              <a:rPr lang="en-US" altLang="zh-CN" dirty="0" smtClean="0"/>
              <a:t>1fC</a:t>
            </a:r>
            <a:r>
              <a:rPr lang="zh-CN" altLang="en-US" dirty="0" smtClean="0"/>
              <a:t>电荷量，通道不一致性是影响芯片分辨率的主要因素</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17</a:t>
            </a:fld>
            <a:endParaRPr lang="zh-CN" altLang="en-US"/>
          </a:p>
        </p:txBody>
      </p:sp>
    </p:spTree>
    <p:extLst>
      <p:ext uri="{BB962C8B-B14F-4D97-AF65-F5344CB8AC3E}">
        <p14:creationId xmlns:p14="http://schemas.microsoft.com/office/powerpoint/2010/main" val="207108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下面是与探测器联调的结果，首先是使用成形输出的调试功能测量能谱，由于是调试功能，在</a:t>
            </a:r>
            <a:r>
              <a:rPr lang="en-US" altLang="zh-CN" dirty="0" smtClean="0"/>
              <a:t>400fC</a:t>
            </a:r>
            <a:r>
              <a:rPr lang="zh-CN" altLang="en-US" dirty="0" smtClean="0"/>
              <a:t>左右即饱和，下面是通过片外</a:t>
            </a:r>
            <a:r>
              <a:rPr lang="en-US" altLang="zh-CN" dirty="0" smtClean="0"/>
              <a:t>ADC</a:t>
            </a:r>
            <a:r>
              <a:rPr lang="zh-CN" altLang="en-US" dirty="0" smtClean="0"/>
              <a:t>测量得到的</a:t>
            </a:r>
            <a:r>
              <a:rPr lang="en-US" altLang="zh-CN" dirty="0" smtClean="0"/>
              <a:t>8keV X</a:t>
            </a:r>
            <a:r>
              <a:rPr lang="zh-CN" altLang="en-US" dirty="0" smtClean="0"/>
              <a:t>射线能谱</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18</a:t>
            </a:fld>
            <a:endParaRPr lang="zh-CN" altLang="en-US"/>
          </a:p>
        </p:txBody>
      </p:sp>
    </p:spTree>
    <p:extLst>
      <p:ext uri="{BB962C8B-B14F-4D97-AF65-F5344CB8AC3E}">
        <p14:creationId xmlns:p14="http://schemas.microsoft.com/office/powerpoint/2010/main" val="2349619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下面是利用能谱峰位对</a:t>
            </a:r>
            <a:r>
              <a:rPr lang="en-US" altLang="zh-CN" dirty="0" smtClean="0"/>
              <a:t>GEM</a:t>
            </a:r>
            <a:r>
              <a:rPr lang="zh-CN" altLang="en-US" dirty="0" smtClean="0"/>
              <a:t>探测器增益均匀性进行扫面的结果，不均匀性为</a:t>
            </a:r>
            <a:r>
              <a:rPr lang="en-US" altLang="zh-CN" dirty="0" smtClean="0"/>
              <a:t>19%</a:t>
            </a:r>
            <a:r>
              <a:rPr lang="zh-CN" altLang="en-US" dirty="0" smtClean="0"/>
              <a:t>。之后该利用宇宙线事例对系统串扰进行测量，当事例击中</a:t>
            </a:r>
            <a:r>
              <a:rPr lang="en-US" altLang="zh-CN" dirty="0" smtClean="0"/>
              <a:t>pad</a:t>
            </a:r>
            <a:r>
              <a:rPr lang="zh-CN" altLang="en-US" dirty="0" smtClean="0"/>
              <a:t>后，对相应</a:t>
            </a:r>
            <a:r>
              <a:rPr lang="en-US" altLang="zh-CN" dirty="0" smtClean="0"/>
              <a:t>pad</a:t>
            </a:r>
            <a:r>
              <a:rPr lang="zh-CN" altLang="en-US" dirty="0" smtClean="0"/>
              <a:t>周围响应进行统计，有响应的事例数约占</a:t>
            </a:r>
            <a:r>
              <a:rPr lang="en-US" altLang="zh-CN" dirty="0" smtClean="0"/>
              <a:t>1.54%</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19</a:t>
            </a:fld>
            <a:endParaRPr lang="zh-CN" altLang="en-US"/>
          </a:p>
        </p:txBody>
      </p:sp>
    </p:spTree>
    <p:extLst>
      <p:ext uri="{BB962C8B-B14F-4D97-AF65-F5344CB8AC3E}">
        <p14:creationId xmlns:p14="http://schemas.microsoft.com/office/powerpoint/2010/main" val="11093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这是这次报告的主要内容，首先是背景介绍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a:t>
            </a:fld>
            <a:endParaRPr lang="zh-CN" altLang="en-US"/>
          </a:p>
        </p:txBody>
      </p:sp>
    </p:spTree>
    <p:extLst>
      <p:ext uri="{BB962C8B-B14F-4D97-AF65-F5344CB8AC3E}">
        <p14:creationId xmlns:p14="http://schemas.microsoft.com/office/powerpoint/2010/main" val="145496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下面是对这一阶段设计的总结</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20</a:t>
            </a:fld>
            <a:endParaRPr lang="zh-CN" altLang="en-US"/>
          </a:p>
        </p:txBody>
      </p:sp>
    </p:spTree>
    <p:extLst>
      <p:ext uri="{BB962C8B-B14F-4D97-AF65-F5344CB8AC3E}">
        <p14:creationId xmlns:p14="http://schemas.microsoft.com/office/powerpoint/2010/main" val="290833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目前系统的动态范围为</a:t>
            </a:r>
            <a:r>
              <a:rPr lang="en-US" altLang="zh-CN" dirty="0" smtClean="0"/>
              <a:t>2fC~500fC</a:t>
            </a:r>
            <a:r>
              <a:rPr lang="zh-CN" altLang="en-US" dirty="0" smtClean="0"/>
              <a:t>，通道间不均匀性小于</a:t>
            </a:r>
            <a:r>
              <a:rPr lang="en-US" altLang="zh-CN" dirty="0" smtClean="0"/>
              <a:t>1%</a:t>
            </a:r>
            <a:r>
              <a:rPr lang="zh-CN" altLang="en-US" dirty="0" smtClean="0"/>
              <a:t>，</a:t>
            </a:r>
            <a:r>
              <a:rPr lang="en-US" altLang="zh-CN" dirty="0" smtClean="0"/>
              <a:t>GEM</a:t>
            </a:r>
            <a:r>
              <a:rPr lang="zh-CN" altLang="en-US" dirty="0" smtClean="0"/>
              <a:t>探测器不均匀性约为</a:t>
            </a:r>
            <a:r>
              <a:rPr lang="en-US" altLang="zh-CN" dirty="0" smtClean="0"/>
              <a:t>19%</a:t>
            </a:r>
            <a:r>
              <a:rPr lang="zh-CN" altLang="en-US" dirty="0" smtClean="0"/>
              <a:t>，串扰小于</a:t>
            </a:r>
            <a:r>
              <a:rPr lang="en-US" altLang="zh-CN" dirty="0" smtClean="0"/>
              <a:t>1.54%</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21</a:t>
            </a:fld>
            <a:endParaRPr lang="zh-CN" altLang="en-US"/>
          </a:p>
        </p:txBody>
      </p:sp>
    </p:spTree>
    <p:extLst>
      <p:ext uri="{BB962C8B-B14F-4D97-AF65-F5344CB8AC3E}">
        <p14:creationId xmlns:p14="http://schemas.microsoft.com/office/powerpoint/2010/main" val="2574675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目前正在进行第二阶段的设计，下一阶段计划将</a:t>
            </a:r>
            <a:r>
              <a:rPr lang="en-US" altLang="zh-CN" dirty="0" smtClean="0"/>
              <a:t>ASIC</a:t>
            </a:r>
            <a:r>
              <a:rPr lang="zh-CN" altLang="en-US" dirty="0" smtClean="0"/>
              <a:t>集成至探测器读出平面，以减少死区，同时设计新的</a:t>
            </a:r>
            <a:r>
              <a:rPr lang="en-US" altLang="zh-CN" dirty="0" smtClean="0"/>
              <a:t>DIF</a:t>
            </a:r>
            <a:r>
              <a:rPr lang="zh-CN" altLang="en-US" dirty="0" smtClean="0"/>
              <a:t>和</a:t>
            </a:r>
            <a:r>
              <a:rPr lang="en-US" altLang="zh-CN" dirty="0" smtClean="0"/>
              <a:t>DAQ</a:t>
            </a:r>
            <a:r>
              <a:rPr lang="zh-CN" altLang="en-US" dirty="0" smtClean="0"/>
              <a:t>系统，实现多数据链路的读出</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22</a:t>
            </a:fld>
            <a:endParaRPr lang="zh-CN" altLang="en-US"/>
          </a:p>
        </p:txBody>
      </p:sp>
    </p:spTree>
    <p:extLst>
      <p:ext uri="{BB962C8B-B14F-4D97-AF65-F5344CB8AC3E}">
        <p14:creationId xmlns:p14="http://schemas.microsoft.com/office/powerpoint/2010/main" val="1090114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谢谢大家，欢迎大家对工作提出意见和建议。</a:t>
            </a:r>
            <a:endParaRPr lang="zh-CN" altLang="en-US"/>
          </a:p>
        </p:txBody>
      </p:sp>
      <p:sp>
        <p:nvSpPr>
          <p:cNvPr id="4" name="灯片编号占位符 3"/>
          <p:cNvSpPr>
            <a:spLocks noGrp="1"/>
          </p:cNvSpPr>
          <p:nvPr>
            <p:ph type="sldNum" sz="quarter" idx="10"/>
          </p:nvPr>
        </p:nvSpPr>
        <p:spPr/>
        <p:txBody>
          <a:bodyPr/>
          <a:lstStyle/>
          <a:p>
            <a:fld id="{991F374B-71FC-4EA7-A0E8-F5CCB82DF51A}" type="slidenum">
              <a:rPr lang="zh-CN" altLang="en-US" smtClean="0"/>
              <a:t>23</a:t>
            </a:fld>
            <a:endParaRPr lang="zh-CN" altLang="en-US"/>
          </a:p>
        </p:txBody>
      </p:sp>
    </p:spTree>
    <p:extLst>
      <p:ext uri="{BB962C8B-B14F-4D97-AF65-F5344CB8AC3E}">
        <p14:creationId xmlns:p14="http://schemas.microsoft.com/office/powerpoint/2010/main" val="252163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CEPC</a:t>
            </a:r>
            <a:r>
              <a:rPr lang="zh-CN" altLang="en-US" dirty="0" smtClean="0"/>
              <a:t>项目是近年来为了对</a:t>
            </a:r>
            <a:r>
              <a:rPr lang="en-US" altLang="zh-CN" dirty="0" smtClean="0"/>
              <a:t>Higgs</a:t>
            </a:r>
            <a:r>
              <a:rPr lang="zh-CN" altLang="en-US" dirty="0" smtClean="0"/>
              <a:t>粒子和标准模型进行精确测量提出的高能环形正负电子对撞机项目，希望利用质心能量</a:t>
            </a:r>
            <a:r>
              <a:rPr lang="en-US" altLang="zh-CN" dirty="0" smtClean="0"/>
              <a:t>250GeV</a:t>
            </a:r>
            <a:r>
              <a:rPr lang="zh-CN" altLang="en-US" dirty="0" smtClean="0"/>
              <a:t>附近的正负电子对撞产生大量干净的</a:t>
            </a:r>
            <a:r>
              <a:rPr lang="en-US" altLang="zh-CN" dirty="0" smtClean="0"/>
              <a:t>Higgs</a:t>
            </a:r>
            <a:r>
              <a:rPr lang="zh-CN" altLang="en-US" dirty="0" smtClean="0"/>
              <a:t>粒子，从而精确测量其性质</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3</a:t>
            </a:fld>
            <a:endParaRPr lang="zh-CN" altLang="en-US"/>
          </a:p>
        </p:txBody>
      </p:sp>
    </p:spTree>
    <p:extLst>
      <p:ext uri="{BB962C8B-B14F-4D97-AF65-F5344CB8AC3E}">
        <p14:creationId xmlns:p14="http://schemas.microsoft.com/office/powerpoint/2010/main" val="4007069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作为对撞机中重要的一环，量能器系统的设计显得尤为重要，为了实现</a:t>
            </a:r>
            <a:r>
              <a:rPr lang="en-US" altLang="zh-CN" dirty="0" smtClean="0"/>
              <a:t>jet</a:t>
            </a:r>
            <a:r>
              <a:rPr lang="zh-CN" altLang="en-US" dirty="0" smtClean="0"/>
              <a:t>重构，希望量能器的空间分辨和能量分辨尽可能的好。为了实现要求的能量分辨，发展出了高颗粒度的取样型量能器，量能器由吸收层和灵敏层构成，利用径迹测得的动量和能量进行匹配，实现</a:t>
            </a:r>
            <a:r>
              <a:rPr lang="en-US" altLang="zh-CN" dirty="0" smtClean="0"/>
              <a:t>jet</a:t>
            </a:r>
            <a:r>
              <a:rPr lang="zh-CN" altLang="en-US" dirty="0" smtClean="0"/>
              <a:t>的精确测量。</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4</a:t>
            </a:fld>
            <a:endParaRPr lang="zh-CN" altLang="en-US"/>
          </a:p>
        </p:txBody>
      </p:sp>
    </p:spTree>
    <p:extLst>
      <p:ext uri="{BB962C8B-B14F-4D97-AF65-F5344CB8AC3E}">
        <p14:creationId xmlns:p14="http://schemas.microsoft.com/office/powerpoint/2010/main" val="1779921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ILC</a:t>
            </a:r>
            <a:r>
              <a:rPr lang="zh-CN" altLang="en-US" dirty="0" smtClean="0"/>
              <a:t>对取样型量能器提供的一些可能的方向，对于强子量能器，读出方式有模拟读出和数字读出，模拟读出即将能量信息全部记录用于事例重构，数字读出即使用比较器，只记录是否击中。根据蒙卡模拟，使用数字读出即可实现需要的能量分辨率。为了提高高能时能量分辨率，可以使用多个阈读出，即半数字读出。目前我们使用</a:t>
            </a:r>
            <a:r>
              <a:rPr lang="en-US" altLang="zh-CN" dirty="0" smtClean="0"/>
              <a:t>GEM</a:t>
            </a:r>
            <a:r>
              <a:rPr lang="zh-CN" altLang="en-US" dirty="0" smtClean="0"/>
              <a:t>探测器作为灵敏层，使用半数字化读出方案</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5</a:t>
            </a:fld>
            <a:endParaRPr lang="zh-CN" altLang="en-US"/>
          </a:p>
        </p:txBody>
      </p:sp>
    </p:spTree>
    <p:extLst>
      <p:ext uri="{BB962C8B-B14F-4D97-AF65-F5344CB8AC3E}">
        <p14:creationId xmlns:p14="http://schemas.microsoft.com/office/powerpoint/2010/main" val="222612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下面是对设计方案的介绍，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6</a:t>
            </a:fld>
            <a:endParaRPr lang="zh-CN" altLang="en-US"/>
          </a:p>
        </p:txBody>
      </p:sp>
    </p:spTree>
    <p:extLst>
      <p:ext uri="{BB962C8B-B14F-4D97-AF65-F5344CB8AC3E}">
        <p14:creationId xmlns:p14="http://schemas.microsoft.com/office/powerpoint/2010/main" val="4167761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Gem</a:t>
            </a:r>
            <a:r>
              <a:rPr lang="zh-CN" altLang="en-US" dirty="0" smtClean="0"/>
              <a:t>探测器中</a:t>
            </a:r>
            <a:r>
              <a:rPr lang="en-US" altLang="zh-CN" dirty="0" smtClean="0"/>
              <a:t>GEM</a:t>
            </a:r>
            <a:r>
              <a:rPr lang="zh-CN" altLang="en-US" dirty="0" smtClean="0"/>
              <a:t>膜的典型结构，使用</a:t>
            </a:r>
            <a:r>
              <a:rPr lang="en-US" altLang="zh-CN" dirty="0" smtClean="0"/>
              <a:t>50</a:t>
            </a:r>
            <a:r>
              <a:rPr lang="zh-CN" altLang="en-US" dirty="0" smtClean="0"/>
              <a:t>微米厚的</a:t>
            </a:r>
            <a:r>
              <a:rPr lang="en-US" altLang="zh-CN" dirty="0" smtClean="0"/>
              <a:t>Kapton</a:t>
            </a:r>
            <a:r>
              <a:rPr lang="zh-CN" altLang="en-US" dirty="0" smtClean="0"/>
              <a:t>膜，电子在孔附近发生雪崩放大，最终感应出信号。这是我们使用</a:t>
            </a:r>
            <a:r>
              <a:rPr lang="en-US" altLang="zh-CN" dirty="0" smtClean="0"/>
              <a:t>311</a:t>
            </a:r>
            <a:r>
              <a:rPr lang="zh-CN" altLang="en-US" dirty="0" smtClean="0"/>
              <a:t>结构的</a:t>
            </a:r>
            <a:r>
              <a:rPr lang="en-US" altLang="zh-CN" dirty="0" smtClean="0"/>
              <a:t>GEM</a:t>
            </a:r>
            <a:r>
              <a:rPr lang="zh-CN" altLang="en-US" dirty="0" smtClean="0"/>
              <a:t>探测器</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7</a:t>
            </a:fld>
            <a:endParaRPr lang="zh-CN" altLang="en-US"/>
          </a:p>
        </p:txBody>
      </p:sp>
    </p:spTree>
    <p:extLst>
      <p:ext uri="{BB962C8B-B14F-4D97-AF65-F5344CB8AC3E}">
        <p14:creationId xmlns:p14="http://schemas.microsoft.com/office/powerpoint/2010/main" val="1418661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项目使用的</a:t>
            </a:r>
            <a:r>
              <a:rPr lang="en-US" altLang="zh-CN" dirty="0" smtClean="0"/>
              <a:t>GEM</a:t>
            </a:r>
            <a:r>
              <a:rPr lang="zh-CN" altLang="en-US" dirty="0" smtClean="0"/>
              <a:t>探测器大小为</a:t>
            </a:r>
            <a:r>
              <a:rPr lang="en-US" altLang="zh-CN" dirty="0" smtClean="0"/>
              <a:t>30</a:t>
            </a:r>
            <a:r>
              <a:rPr lang="zh-CN" altLang="en-US" dirty="0" smtClean="0"/>
              <a:t>*</a:t>
            </a:r>
            <a:r>
              <a:rPr lang="en-US" altLang="zh-CN" dirty="0" smtClean="0"/>
              <a:t>30cm</a:t>
            </a:r>
            <a:r>
              <a:rPr lang="zh-CN" altLang="en-US" dirty="0" smtClean="0"/>
              <a:t>，采用自张紧工艺制作，这是探测器的设计和实物图，</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8</a:t>
            </a:fld>
            <a:endParaRPr lang="zh-CN" altLang="en-US"/>
          </a:p>
        </p:txBody>
      </p:sp>
    </p:spTree>
    <p:extLst>
      <p:ext uri="{BB962C8B-B14F-4D97-AF65-F5344CB8AC3E}">
        <p14:creationId xmlns:p14="http://schemas.microsoft.com/office/powerpoint/2010/main" val="364373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下面是半数字化读出芯片</a:t>
            </a:r>
            <a:r>
              <a:rPr lang="en-US" altLang="zh-CN" dirty="0" smtClean="0"/>
              <a:t>Microroc</a:t>
            </a:r>
            <a:r>
              <a:rPr lang="zh-CN" altLang="en-US" dirty="0" smtClean="0"/>
              <a:t>。</a:t>
            </a:r>
            <a:r>
              <a:rPr lang="en-US" altLang="zh-CN" dirty="0" smtClean="0"/>
              <a:t>Microroc</a:t>
            </a:r>
            <a:r>
              <a:rPr lang="zh-CN" altLang="en-US" dirty="0" smtClean="0"/>
              <a:t>由法国</a:t>
            </a:r>
            <a:r>
              <a:rPr lang="en-US" altLang="zh-CN" dirty="0" smtClean="0"/>
              <a:t>Omega</a:t>
            </a:r>
            <a:r>
              <a:rPr lang="zh-CN" altLang="en-US" dirty="0" smtClean="0"/>
              <a:t>小组设计，单片</a:t>
            </a:r>
            <a:r>
              <a:rPr lang="en-US" altLang="zh-CN" dirty="0" smtClean="0"/>
              <a:t>ASIC 64</a:t>
            </a:r>
            <a:r>
              <a:rPr lang="zh-CN" altLang="en-US" dirty="0" smtClean="0"/>
              <a:t>通道，每通道由一个电荷灵敏前放和两个增益不同的成形电路构成，高增益成形输出接到一个两路比较器上，低增益成形输出接到一路比较器上，比较器输出通过优先编码为</a:t>
            </a:r>
            <a:r>
              <a:rPr lang="en-US" altLang="zh-CN" dirty="0" smtClean="0"/>
              <a:t>2bit</a:t>
            </a:r>
            <a:r>
              <a:rPr lang="zh-CN" altLang="en-US" dirty="0" smtClean="0"/>
              <a:t>信息实现半数字读出，比较器的阈值通过片上</a:t>
            </a:r>
            <a:r>
              <a:rPr lang="en-US" altLang="zh-CN" dirty="0" smtClean="0"/>
              <a:t>10-bitDAC</a:t>
            </a:r>
            <a:r>
              <a:rPr lang="zh-CN" altLang="en-US" dirty="0" smtClean="0"/>
              <a:t>设置。同时芯片的成形信号还可以通过配置输出用于调试</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9</a:t>
            </a:fld>
            <a:endParaRPr lang="zh-CN" altLang="en-US"/>
          </a:p>
        </p:txBody>
      </p:sp>
    </p:spTree>
    <p:extLst>
      <p:ext uri="{BB962C8B-B14F-4D97-AF65-F5344CB8AC3E}">
        <p14:creationId xmlns:p14="http://schemas.microsoft.com/office/powerpoint/2010/main" val="1138697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375649" y="6356350"/>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74322845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1525619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
        <p:nvSpPr>
          <p:cNvPr id="8" name="Text Placeholder 3"/>
          <p:cNvSpPr>
            <a:spLocks noGrp="1"/>
          </p:cNvSpPr>
          <p:nvPr>
            <p:ph type="body" sz="half" idx="2"/>
          </p:nvPr>
        </p:nvSpPr>
        <p:spPr>
          <a:xfrm>
            <a:off x="629841" y="1448656"/>
            <a:ext cx="7270986" cy="4420332"/>
          </a:xfrm>
          <a:prstGeom prst="rect">
            <a:avLst/>
          </a:prstGeom>
        </p:spPr>
        <p:txBody>
          <a:bodyPr/>
          <a:lstStyle>
            <a:lvl1pPr marL="0" indent="0">
              <a:buNone/>
              <a:defRPr sz="3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0952599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3050597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extLst>
              <p:ext uri="{D42A27DB-BD31-4B8C-83A1-F6EECF244321}">
                <p14:modId xmlns:p14="http://schemas.microsoft.com/office/powerpoint/2010/main" val="12076928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20"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内容占位符 2"/>
          <p:cNvSpPr>
            <a:spLocks noGrp="1"/>
          </p:cNvSpPr>
          <p:nvPr>
            <p:ph idx="1"/>
          </p:nvPr>
        </p:nvSpPr>
        <p:spPr>
          <a:xfrm>
            <a:off x="457200" y="1209698"/>
            <a:ext cx="8229600" cy="5172234"/>
          </a:xfrm>
          <a:prstGeom prst="rect">
            <a:avLst/>
          </a:prstGeom>
        </p:spPr>
        <p:txBody>
          <a:bodyPr/>
          <a:lstStyle>
            <a:lvl1pPr>
              <a:defRPr>
                <a:latin typeface="微软雅黑" panose="020B0503020204020204" pitchFamily="34" charset="-122"/>
                <a:ea typeface="微软雅黑" panose="020B0503020204020204" pitchFamily="34" charset="-122"/>
              </a:defRPr>
            </a:lvl1pPr>
            <a:lvl2pPr marL="685800" indent="-228600">
              <a:buSzPct val="70000"/>
              <a:buFont typeface="Calibri" panose="020F0502020204030204" pitchFamily="34" charset="0"/>
              <a:buChar cha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extLs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标题 6"/>
          <p:cNvSpPr>
            <a:spLocks noGrp="1"/>
          </p:cNvSpPr>
          <p:nvPr>
            <p:ph type="title"/>
          </p:nvPr>
        </p:nvSpPr>
        <p:spPr/>
        <p:txBody>
          <a:bodyPr rtlCol="0"/>
          <a:lstStyle/>
          <a:p>
            <a:r>
              <a:rPr lang="zh-CN" altLang="en-US" dirty="0" smtClean="0"/>
              <a:t>单击此处编辑母版标题样式</a:t>
            </a:r>
            <a:endParaRPr lang="en-US" dirty="0"/>
          </a:p>
        </p:txBody>
      </p:sp>
      <p:sp>
        <p:nvSpPr>
          <p:cNvPr id="4" name="日期占位符 9"/>
          <p:cNvSpPr>
            <a:spLocks noGrp="1"/>
          </p:cNvSpPr>
          <p:nvPr>
            <p:ph type="dt" sz="half" idx="10"/>
          </p:nvPr>
        </p:nvSpPr>
        <p:spPr>
          <a:xfrm>
            <a:off x="7572375" y="6408740"/>
            <a:ext cx="1074738" cy="365125"/>
          </a:xfrm>
          <a:prstGeom prst="rect">
            <a:avLst/>
          </a:prstGeom>
        </p:spPr>
        <p:txBody>
          <a:bodyPr/>
          <a:lstStyle>
            <a:lvl1pPr>
              <a:defRPr/>
            </a:lvl1pPr>
          </a:lstStyle>
          <a:p>
            <a:endParaRPr lang="zh-CN" altLang="en-US"/>
          </a:p>
        </p:txBody>
      </p:sp>
      <p:sp>
        <p:nvSpPr>
          <p:cNvPr id="5" name="页脚占位符 21"/>
          <p:cNvSpPr>
            <a:spLocks noGrp="1"/>
          </p:cNvSpPr>
          <p:nvPr>
            <p:ph type="ftr" sz="quarter" idx="11"/>
          </p:nvPr>
        </p:nvSpPr>
        <p:spPr>
          <a:xfrm>
            <a:off x="457200" y="6381932"/>
            <a:ext cx="3159125" cy="365125"/>
          </a:xfrm>
        </p:spPr>
        <p:txBody>
          <a:bodyPr/>
          <a:lstStyle>
            <a:lvl1pPr algn="l">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17"/>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dirty="0"/>
          </a:p>
        </p:txBody>
      </p:sp>
    </p:spTree>
    <p:extLst>
      <p:ext uri="{BB962C8B-B14F-4D97-AF65-F5344CB8AC3E}">
        <p14:creationId xmlns:p14="http://schemas.microsoft.com/office/powerpoint/2010/main" val="42868921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75956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202092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25721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910084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153121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4075302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2"/>
            </p:custDataLst>
            <p:extLst>
              <p:ext uri="{D42A27DB-BD31-4B8C-83A1-F6EECF244321}">
                <p14:modId xmlns:p14="http://schemas.microsoft.com/office/powerpoint/2010/main" val="28149488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17"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p:nvPr>
        </p:nvSpPr>
        <p:spPr>
          <a:xfrm>
            <a:off x="628650" y="1273996"/>
            <a:ext cx="7886700" cy="5065376"/>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637789" y="6339372"/>
            <a:ext cx="2057400" cy="365125"/>
          </a:xfrm>
          <a:prstGeom prst="rect">
            <a:avLst/>
          </a:prstGeom>
        </p:spPr>
        <p:txBody>
          <a:bodyPr/>
          <a:lstStyle>
            <a:lvl1pPr algn="r">
              <a:defRPr sz="2000" b="1">
                <a:solidFill>
                  <a:schemeClr val="bg2">
                    <a:lumMod val="75000"/>
                  </a:schemeClr>
                </a:solidFill>
              </a:defRPr>
            </a:lvl1pPr>
          </a:lstStyle>
          <a:p>
            <a:fld id="{751E83E7-BF4F-4EA8-89C7-22E627A5D15F}" type="slidenum">
              <a:rPr lang="zh-CN" altLang="en-US" smtClean="0"/>
              <a:pPr/>
              <a:t>‹#›</a:t>
            </a:fld>
            <a:endParaRPr lang="zh-CN" altLang="en-US" dirty="0"/>
          </a:p>
        </p:txBody>
      </p:sp>
    </p:spTree>
    <p:extLst>
      <p:ext uri="{BB962C8B-B14F-4D97-AF65-F5344CB8AC3E}">
        <p14:creationId xmlns:p14="http://schemas.microsoft.com/office/powerpoint/2010/main" val="6510658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091157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289128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198924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761342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9954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73996"/>
            <a:ext cx="7886700" cy="231168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637789" y="6339372"/>
            <a:ext cx="2057400" cy="365125"/>
          </a:xfrm>
          <a:prstGeom prst="rect">
            <a:avLst/>
          </a:prstGeom>
        </p:spPr>
        <p:txBody>
          <a:bodyPr/>
          <a:lstStyle>
            <a:lvl1pPr algn="r">
              <a:defRPr sz="2000" b="1">
                <a:solidFill>
                  <a:schemeClr val="bg2">
                    <a:lumMod val="10000"/>
                  </a:schemeClr>
                </a:solidFill>
              </a:defRPr>
            </a:lvl1pPr>
          </a:lstStyle>
          <a:p>
            <a:fld id="{751E83E7-BF4F-4EA8-89C7-22E627A5D15F}" type="slidenum">
              <a:rPr lang="zh-CN" altLang="en-US" smtClean="0"/>
              <a:pPr/>
              <a:t>‹#›</a:t>
            </a:fld>
            <a:endParaRPr lang="zh-CN" altLang="en-US" dirty="0"/>
          </a:p>
        </p:txBody>
      </p:sp>
      <p:sp>
        <p:nvSpPr>
          <p:cNvPr id="9" name="Content Placeholder 2"/>
          <p:cNvSpPr>
            <a:spLocks noGrp="1"/>
          </p:cNvSpPr>
          <p:nvPr>
            <p:ph idx="13"/>
          </p:nvPr>
        </p:nvSpPr>
        <p:spPr>
          <a:xfrm>
            <a:off x="628650" y="3708699"/>
            <a:ext cx="7886700" cy="22400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1219631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1082456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8160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10339702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1051430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38837822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26380917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3.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16"/>
            </p:custDataLst>
            <p:extLst>
              <p:ext uri="{D42A27DB-BD31-4B8C-83A1-F6EECF244321}">
                <p14:modId xmlns:p14="http://schemas.microsoft.com/office/powerpoint/2010/main" val="4481347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7" name="think-cell Slide" r:id="rId17" imgW="384" imgH="384" progId="TCLayout.ActiveDocument.1">
                  <p:embed/>
                </p:oleObj>
              </mc:Choice>
              <mc:Fallback>
                <p:oleObj name="think-cell Slide" r:id="rId17" imgW="384" imgH="384"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pic>
        <p:nvPicPr>
          <p:cNvPr id="7" name="图片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47263" y="211659"/>
            <a:ext cx="5239137" cy="610919"/>
          </a:xfrm>
          <a:prstGeom prst="rect">
            <a:avLst/>
          </a:prstGeom>
        </p:spPr>
        <p:txBody>
          <a:bodyPr vert="horz" lIns="91440" tIns="45720" rIns="91440" bIns="45720" rtlCol="0" anchor="ctr">
            <a:normAutofit/>
          </a:bodyPr>
          <a:lstStyle/>
          <a:p>
            <a:r>
              <a:rPr lang="zh-CN" altLang="en-US" dirty="0" smtClean="0"/>
              <a:t>单击此处编辑标题</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1" name="Title Placeholder 1"/>
          <p:cNvSpPr txBox="1">
            <a:spLocks/>
          </p:cNvSpPr>
          <p:nvPr userDrawn="1"/>
        </p:nvSpPr>
        <p:spPr>
          <a:xfrm>
            <a:off x="628650" y="1499191"/>
            <a:ext cx="7886700" cy="46453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Slide Number Placeholder 5"/>
          <p:cNvSpPr>
            <a:spLocks noGrp="1"/>
          </p:cNvSpPr>
          <p:nvPr>
            <p:ph type="sldNum" sz="quarter" idx="4"/>
          </p:nvPr>
        </p:nvSpPr>
        <p:spPr>
          <a:xfrm>
            <a:off x="6896100" y="6416222"/>
            <a:ext cx="2057400" cy="365125"/>
          </a:xfrm>
          <a:prstGeom prst="rect">
            <a:avLst/>
          </a:prstGeom>
        </p:spPr>
        <p:txBody>
          <a:bodyPr/>
          <a:lstStyle>
            <a:lvl1pPr algn="r">
              <a:defRPr b="1">
                <a:solidFill>
                  <a:schemeClr val="bg1">
                    <a:lumMod val="75000"/>
                  </a:schemeClr>
                </a:solidFill>
                <a:latin typeface="微软雅黑" panose="020B0503020204020204" pitchFamily="34" charset="-122"/>
                <a:ea typeface="微软雅黑" panose="020B0503020204020204" pitchFamily="34" charset="-122"/>
              </a:defRPr>
            </a:lvl1pPr>
          </a:lstStyle>
          <a:p>
            <a:fld id="{751E83E7-BF4F-4EA8-89C7-22E627A5D15F}" type="slidenum">
              <a:rPr lang="zh-CN" altLang="en-US" smtClean="0"/>
              <a:pPr/>
              <a:t>‹#›</a:t>
            </a:fld>
            <a:endParaRPr lang="zh-CN" altLang="en-US" dirty="0"/>
          </a:p>
        </p:txBody>
      </p:sp>
    </p:spTree>
    <p:extLst>
      <p:ext uri="{BB962C8B-B14F-4D97-AF65-F5344CB8AC3E}">
        <p14:creationId xmlns:p14="http://schemas.microsoft.com/office/powerpoint/2010/main" val="1473260956"/>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85"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2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图片 10"/>
          <p:cNvPicPr>
            <a:picLocks noChangeAspect="1"/>
          </p:cNvPicPr>
          <p:nvPr userDrawn="1"/>
        </p:nvPicPr>
        <p:blipFill rotWithShape="1">
          <a:blip r:embed="rId14"/>
          <a:srcRect l="61489" t="25058" r="12143" b="25081"/>
          <a:stretch/>
        </p:blipFill>
        <p:spPr>
          <a:xfrm>
            <a:off x="6115050" y="1870075"/>
            <a:ext cx="2420296" cy="2420296"/>
          </a:xfrm>
          <a:prstGeom prst="ellipse">
            <a:avLst/>
          </a:prstGeom>
        </p:spPr>
      </p:pic>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314108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7.emf"/><Relationship Id="rId4" Type="http://schemas.openxmlformats.org/officeDocument/2006/relationships/image" Target="../media/image36.emf"/></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0.jp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3.xml"/><Relationship Id="rId7" Type="http://schemas.openxmlformats.org/officeDocument/2006/relationships/image" Target="../media/image41.jp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10" Type="http://schemas.openxmlformats.org/officeDocument/2006/relationships/image" Target="../media/image44.jpeg"/><Relationship Id="rId4" Type="http://schemas.openxmlformats.org/officeDocument/2006/relationships/notesSlide" Target="../notesSlides/notesSlide18.xml"/><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8.emf"/><Relationship Id="rId5" Type="http://schemas.openxmlformats.org/officeDocument/2006/relationships/image" Target="../media/image47.jpe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51.jpg"/><Relationship Id="rId1" Type="http://schemas.openxmlformats.org/officeDocument/2006/relationships/slideLayout" Target="../slideLayouts/slideLayout13.xml"/><Relationship Id="rId5" Type="http://schemas.openxmlformats.org/officeDocument/2006/relationships/image" Target="../media/image53.emf"/><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emf"/><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4081463"/>
            <a:ext cx="9144000" cy="357187"/>
          </a:xfrm>
          <a:prstGeom prst="rect">
            <a:avLst/>
          </a:prstGeom>
          <a:solidFill>
            <a:srgbClr val="004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5"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6"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7"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TextBox 27"/>
          <p:cNvSpPr txBox="1">
            <a:spLocks noChangeArrowheads="1"/>
          </p:cNvSpPr>
          <p:nvPr/>
        </p:nvSpPr>
        <p:spPr bwMode="auto">
          <a:xfrm>
            <a:off x="1656514" y="2546381"/>
            <a:ext cx="5830972" cy="1446550"/>
          </a:xfrm>
          <a:prstGeom prst="rect">
            <a:avLst/>
          </a:prstGeom>
          <a:noFill/>
          <a:ln w="9525">
            <a:noFill/>
            <a:miter lim="800000"/>
            <a:headEnd/>
            <a:tailEnd/>
          </a:ln>
        </p:spPr>
        <p:txBody>
          <a:bodyPr wrap="square">
            <a:spAutoFit/>
          </a:bodyPr>
          <a:lstStyle/>
          <a:p>
            <a:pPr algn="ctr"/>
            <a:r>
              <a:rPr lang="en-US" altLang="zh-CN" sz="4400" b="1" dirty="0" smtClean="0">
                <a:solidFill>
                  <a:srgbClr val="00417C"/>
                </a:solidFill>
                <a:latin typeface="微软雅黑" pitchFamily="34" charset="-122"/>
                <a:ea typeface="微软雅黑" pitchFamily="34" charset="-122"/>
              </a:rPr>
              <a:t>CEPC</a:t>
            </a:r>
            <a:r>
              <a:rPr lang="zh-CN" altLang="en-US" sz="4400" b="1" dirty="0">
                <a:solidFill>
                  <a:srgbClr val="00417C"/>
                </a:solidFill>
                <a:latin typeface="微软雅黑" pitchFamily="34" charset="-122"/>
                <a:ea typeface="微软雅黑" pitchFamily="34" charset="-122"/>
              </a:rPr>
              <a:t>强子量能器</a:t>
            </a:r>
            <a:r>
              <a:rPr lang="en-US" altLang="zh-CN" sz="4400" b="1" dirty="0">
                <a:solidFill>
                  <a:srgbClr val="00417C"/>
                </a:solidFill>
                <a:latin typeface="微软雅黑" pitchFamily="34" charset="-122"/>
                <a:ea typeface="微软雅黑" pitchFamily="34" charset="-122"/>
              </a:rPr>
              <a:t>GEM</a:t>
            </a:r>
            <a:r>
              <a:rPr lang="zh-CN" altLang="en-US" sz="4400" b="1" dirty="0">
                <a:solidFill>
                  <a:srgbClr val="00417C"/>
                </a:solidFill>
                <a:latin typeface="微软雅黑" pitchFamily="34" charset="-122"/>
                <a:ea typeface="微软雅黑" pitchFamily="34" charset="-122"/>
              </a:rPr>
              <a:t>方案预研</a:t>
            </a:r>
            <a:r>
              <a:rPr lang="zh-CN" altLang="en-US" sz="4400" b="1" dirty="0" smtClean="0">
                <a:solidFill>
                  <a:srgbClr val="00417C"/>
                </a:solidFill>
                <a:latin typeface="微软雅黑" pitchFamily="34" charset="-122"/>
                <a:ea typeface="微软雅黑" pitchFamily="34" charset="-122"/>
              </a:rPr>
              <a:t>进展</a:t>
            </a:r>
            <a:endParaRPr lang="zh-CN" altLang="en-US" sz="1400" dirty="0">
              <a:solidFill>
                <a:srgbClr val="00417C"/>
              </a:solidFill>
              <a:latin typeface="微软雅黑" pitchFamily="34" charset="-122"/>
              <a:ea typeface="微软雅黑" pitchFamily="34" charset="-122"/>
            </a:endParaRPr>
          </a:p>
        </p:txBody>
      </p:sp>
      <p:sp>
        <p:nvSpPr>
          <p:cNvPr id="3080" name="TextBox 28"/>
          <p:cNvSpPr txBox="1">
            <a:spLocks noChangeArrowheads="1"/>
          </p:cNvSpPr>
          <p:nvPr/>
        </p:nvSpPr>
        <p:spPr bwMode="auto">
          <a:xfrm>
            <a:off x="1711228" y="5150427"/>
            <a:ext cx="5900451" cy="1015663"/>
          </a:xfrm>
          <a:prstGeom prst="rect">
            <a:avLst/>
          </a:prstGeom>
          <a:noFill/>
          <a:ln w="9525">
            <a:noFill/>
            <a:miter lim="800000"/>
            <a:headEnd/>
            <a:tailEnd/>
          </a:ln>
        </p:spPr>
        <p:txBody>
          <a:bodyPr wrap="square">
            <a:spAutoFit/>
          </a:bodyPr>
          <a:lstStyle/>
          <a:p>
            <a:pPr algn="ctr"/>
            <a:r>
              <a:rPr lang="zh-CN" altLang="en-US" sz="2000" dirty="0" smtClean="0">
                <a:solidFill>
                  <a:srgbClr val="00417C"/>
                </a:solidFill>
                <a:latin typeface="微软雅黑" pitchFamily="34" charset="-122"/>
                <a:ea typeface="微软雅黑" pitchFamily="34" charset="-122"/>
              </a:rPr>
              <a:t>王宇</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刘树彬</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洪道金</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刘建北</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封常青</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周</a:t>
            </a:r>
            <a:r>
              <a:rPr lang="zh-CN" altLang="en-US" sz="2000" dirty="0">
                <a:solidFill>
                  <a:srgbClr val="00417C"/>
                </a:solidFill>
                <a:latin typeface="微软雅黑" pitchFamily="34" charset="-122"/>
                <a:ea typeface="微软雅黑" pitchFamily="34" charset="-122"/>
              </a:rPr>
              <a:t>意</a:t>
            </a:r>
            <a:endParaRPr lang="en-US" altLang="zh-CN" sz="2000" dirty="0" smtClean="0">
              <a:solidFill>
                <a:srgbClr val="00417C"/>
              </a:solidFill>
              <a:latin typeface="微软雅黑" pitchFamily="34" charset="-122"/>
              <a:ea typeface="微软雅黑" pitchFamily="34" charset="-122"/>
            </a:endParaRPr>
          </a:p>
          <a:p>
            <a:pPr algn="ctr"/>
            <a:r>
              <a:rPr lang="zh-CN" altLang="en-US" sz="2000" dirty="0" smtClean="0">
                <a:solidFill>
                  <a:srgbClr val="00417C"/>
                </a:solidFill>
                <a:latin typeface="微软雅黑" pitchFamily="34" charset="-122"/>
                <a:ea typeface="微软雅黑" pitchFamily="34" charset="-122"/>
              </a:rPr>
              <a:t>核探测与核电子学国家实验室</a:t>
            </a:r>
            <a:r>
              <a:rPr lang="en-US" altLang="zh-CN" sz="2000" dirty="0" smtClean="0">
                <a:solidFill>
                  <a:srgbClr val="00417C"/>
                </a:solidFill>
                <a:latin typeface="微软雅黑" pitchFamily="34" charset="-122"/>
                <a:ea typeface="微软雅黑" pitchFamily="34" charset="-122"/>
              </a:rPr>
              <a:t>(USTC)</a:t>
            </a:r>
          </a:p>
          <a:p>
            <a:pPr algn="ctr"/>
            <a:r>
              <a:rPr lang="en-US" altLang="zh-CN" sz="2000" dirty="0" smtClean="0">
                <a:solidFill>
                  <a:srgbClr val="00417C"/>
                </a:solidFill>
                <a:latin typeface="微软雅黑" pitchFamily="34" charset="-122"/>
                <a:ea typeface="微软雅黑" pitchFamily="34" charset="-122"/>
              </a:rPr>
              <a:t>2017.11.12</a:t>
            </a:r>
            <a:endParaRPr lang="zh-CN" altLang="en-US" sz="2000" dirty="0">
              <a:solidFill>
                <a:srgbClr val="00417C"/>
              </a:solidFill>
              <a:latin typeface="微软雅黑" pitchFamily="34" charset="-122"/>
              <a:ea typeface="微软雅黑" pitchFamily="34" charset="-122"/>
            </a:endParaRPr>
          </a:p>
        </p:txBody>
      </p:sp>
      <p:sp>
        <p:nvSpPr>
          <p:cNvPr id="3082" name="矩形 10"/>
          <p:cNvSpPr>
            <a:spLocks noChangeArrowheads="1"/>
          </p:cNvSpPr>
          <p:nvPr/>
        </p:nvSpPr>
        <p:spPr bwMode="auto">
          <a:xfrm>
            <a:off x="3330169" y="4108422"/>
            <a:ext cx="2677336" cy="307777"/>
          </a:xfrm>
          <a:prstGeom prst="rect">
            <a:avLst/>
          </a:prstGeom>
          <a:noFill/>
          <a:ln w="9525">
            <a:noFill/>
            <a:miter lim="800000"/>
            <a:headEnd/>
            <a:tailEnd/>
          </a:ln>
        </p:spPr>
        <p:txBody>
          <a:bodyPr wrap="none">
            <a:spAutoFit/>
          </a:bodyPr>
          <a:lstStyle/>
          <a:p>
            <a:r>
              <a:rPr lang="zh-CN" altLang="en-US" sz="1400" dirty="0" smtClean="0">
                <a:solidFill>
                  <a:schemeClr val="bg1"/>
                </a:solidFill>
                <a:latin typeface="微软雅黑" pitchFamily="34" charset="-122"/>
                <a:ea typeface="微软雅黑" pitchFamily="34" charset="-122"/>
              </a:rPr>
              <a:t>中国科学技术大学 近代物理系  </a:t>
            </a:r>
          </a:p>
        </p:txBody>
      </p:sp>
      <p:sp>
        <p:nvSpPr>
          <p:cNvPr id="3084" name="矩形 12"/>
          <p:cNvSpPr>
            <a:spLocks noChangeArrowheads="1"/>
          </p:cNvSpPr>
          <p:nvPr/>
        </p:nvSpPr>
        <p:spPr bwMode="auto">
          <a:xfrm>
            <a:off x="4000500" y="1987550"/>
            <a:ext cx="1336675" cy="260350"/>
          </a:xfrm>
          <a:prstGeom prst="rect">
            <a:avLst/>
          </a:prstGeom>
          <a:noFill/>
          <a:ln w="9525">
            <a:noFill/>
            <a:miter lim="800000"/>
            <a:headEnd/>
            <a:tailEnd/>
          </a:ln>
        </p:spPr>
        <p:txBody>
          <a:bodyPr wrap="none">
            <a:spAutoFit/>
          </a:bodyPr>
          <a:lstStyle/>
          <a:p>
            <a:r>
              <a:rPr lang="zh-CN" altLang="en-US" sz="1100" dirty="0">
                <a:solidFill>
                  <a:schemeClr val="bg1"/>
                </a:solidFill>
                <a:latin typeface="微软雅黑" pitchFamily="34" charset="-122"/>
                <a:ea typeface="微软雅黑" pitchFamily="34" charset="-122"/>
              </a:rPr>
              <a:t>添加您的校徽</a:t>
            </a:r>
            <a:r>
              <a:rPr lang="en-US" altLang="zh-CN" sz="1100" dirty="0">
                <a:solidFill>
                  <a:schemeClr val="bg1"/>
                </a:solidFill>
                <a:latin typeface="微软雅黑" pitchFamily="34" charset="-122"/>
                <a:ea typeface="微软雅黑" pitchFamily="34" charset="-122"/>
              </a:rPr>
              <a:t>logo</a:t>
            </a:r>
            <a:endParaRPr lang="zh-CN" altLang="en-US" sz="11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75612230"/>
      </p:ext>
    </p:extLst>
  </p:cSld>
  <p:clrMapOvr>
    <a:masterClrMapping/>
  </p:clrMapOvr>
  <mc:AlternateContent xmlns:mc="http://schemas.openxmlformats.org/markup-compatibility/2006" xmlns:p14="http://schemas.microsoft.com/office/powerpoint/2010/main">
    <mc:Choice Requires="p14">
      <p:transition p14:dur="100" advTm="1541">
        <p:cut/>
      </p:transition>
    </mc:Choice>
    <mc:Fallback xmlns="">
      <p:transition advTm="1541">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47264" y="1526518"/>
            <a:ext cx="2879504" cy="2559251"/>
          </a:xfrm>
        </p:spPr>
        <p:txBody>
          <a:bodyPr/>
          <a:lstStyle/>
          <a:p>
            <a:r>
              <a:rPr lang="zh-CN" altLang="en-US" sz="2400" dirty="0" smtClean="0"/>
              <a:t>可扩展读出系统</a:t>
            </a:r>
            <a:r>
              <a:rPr lang="en-US" altLang="zh-CN" sz="2400" dirty="0" smtClean="0"/>
              <a:t>(SRS*)</a:t>
            </a:r>
          </a:p>
          <a:p>
            <a:pPr lvl="1"/>
            <a:r>
              <a:rPr lang="zh-CN" altLang="en-US" sz="2000" dirty="0" smtClean="0"/>
              <a:t>前端板</a:t>
            </a:r>
            <a:r>
              <a:rPr lang="en-US" altLang="zh-CN" sz="2000" dirty="0" smtClean="0"/>
              <a:t>(FEB)</a:t>
            </a:r>
            <a:r>
              <a:rPr lang="zh-CN" altLang="en-US" sz="2000" dirty="0" smtClean="0"/>
              <a:t>、  接口板</a:t>
            </a:r>
            <a:r>
              <a:rPr lang="en-US" altLang="zh-CN" sz="2000" dirty="0" smtClean="0"/>
              <a:t>(DIF)</a:t>
            </a:r>
            <a:r>
              <a:rPr lang="zh-CN" altLang="en-US" sz="2000" dirty="0" smtClean="0"/>
              <a:t>、   数据获取板</a:t>
            </a:r>
            <a:r>
              <a:rPr lang="en-US" altLang="zh-CN" sz="2000" dirty="0" smtClean="0"/>
              <a:t>(DAQ)</a:t>
            </a:r>
          </a:p>
          <a:p>
            <a:pPr lvl="1"/>
            <a:r>
              <a:rPr lang="zh-CN" altLang="en-US" sz="2000" dirty="0" smtClean="0"/>
              <a:t>系统大小可定制</a:t>
            </a:r>
            <a:endParaRPr lang="en-US" altLang="zh-CN" sz="2000" dirty="0" smtClean="0"/>
          </a:p>
          <a:p>
            <a:pPr lvl="1"/>
            <a:r>
              <a:rPr lang="zh-CN" altLang="en-US" sz="2000" dirty="0" smtClean="0"/>
              <a:t>获取系统可复用</a:t>
            </a:r>
            <a:endParaRPr lang="en-US" altLang="zh-CN" sz="2000" dirty="0" smtClean="0"/>
          </a:p>
          <a:p>
            <a:pPr lvl="1"/>
            <a:endParaRPr lang="zh-CN" altLang="en-US" sz="2800" dirty="0"/>
          </a:p>
        </p:txBody>
      </p:sp>
      <p:sp>
        <p:nvSpPr>
          <p:cNvPr id="3" name="标题 2"/>
          <p:cNvSpPr>
            <a:spLocks noGrp="1"/>
          </p:cNvSpPr>
          <p:nvPr>
            <p:ph type="title"/>
          </p:nvPr>
        </p:nvSpPr>
        <p:spPr/>
        <p:txBody>
          <a:bodyPr/>
          <a:lstStyle/>
          <a:p>
            <a:r>
              <a:rPr lang="zh-CN" altLang="en-US" dirty="0"/>
              <a:t>读出</a:t>
            </a:r>
            <a:r>
              <a:rPr lang="zh-CN" altLang="en-US" dirty="0" smtClean="0"/>
              <a:t>方案</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10</a:t>
            </a:fld>
            <a:endParaRPr lang="zh-CN" altLang="en-US"/>
          </a:p>
        </p:txBody>
      </p:sp>
      <p:pic>
        <p:nvPicPr>
          <p:cNvPr id="5" name="图片 4"/>
          <p:cNvPicPr>
            <a:picLocks noChangeAspect="1"/>
          </p:cNvPicPr>
          <p:nvPr/>
        </p:nvPicPr>
        <p:blipFill>
          <a:blip r:embed="rId3"/>
          <a:stretch>
            <a:fillRect/>
          </a:stretch>
        </p:blipFill>
        <p:spPr>
          <a:xfrm>
            <a:off x="1312205" y="4085769"/>
            <a:ext cx="7200000" cy="2254872"/>
          </a:xfrm>
          <a:prstGeom prst="rect">
            <a:avLst/>
          </a:prstGeom>
        </p:spPr>
      </p:pic>
      <p:sp>
        <p:nvSpPr>
          <p:cNvPr id="6" name="页脚占位符 5"/>
          <p:cNvSpPr>
            <a:spLocks noGrp="1"/>
          </p:cNvSpPr>
          <p:nvPr>
            <p:ph type="ftr" sz="quarter" idx="11"/>
          </p:nvPr>
        </p:nvSpPr>
        <p:spPr/>
        <p:txBody>
          <a:bodyPr/>
          <a:lstStyle/>
          <a:p>
            <a:r>
              <a:rPr lang="en-US" altLang="zh-CN" dirty="0" smtClean="0"/>
              <a:t>*Developed from CERN RD51 Group</a:t>
            </a:r>
            <a:endParaRPr lang="zh-CN" altLang="en-US" dirty="0"/>
          </a:p>
        </p:txBody>
      </p:sp>
      <p:grpSp>
        <p:nvGrpSpPr>
          <p:cNvPr id="11" name="组合 10"/>
          <p:cNvGrpSpPr>
            <a:grpSpLocks noChangeAspect="1"/>
          </p:cNvGrpSpPr>
          <p:nvPr/>
        </p:nvGrpSpPr>
        <p:grpSpPr>
          <a:xfrm>
            <a:off x="3193500" y="1325809"/>
            <a:ext cx="5760000" cy="1543059"/>
            <a:chOff x="2725494" y="1230406"/>
            <a:chExt cx="6103412" cy="1634678"/>
          </a:xfrm>
        </p:grpSpPr>
        <p:pic>
          <p:nvPicPr>
            <p:cNvPr id="7" name="图片 8" descr="C:\Users\204-2\AppData\Roaming\Tencent\Users\1113160724\QQ\WinTemp\RichOle\6@%}QZ67@(QXFPM@RZ9NE}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494" y="1263775"/>
              <a:ext cx="3216275" cy="160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C:\Users\204-2\AppData\Roaming\Tencent\Users\1113160724\QQ\WinTemp\RichOle\{CM89A9}3W[IL{IVV2YK8C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5569" y="1230406"/>
              <a:ext cx="2963337" cy="16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933632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dirty="0" smtClean="0"/>
              <a:t>结构框图</a:t>
            </a:r>
            <a:endParaRPr lang="zh-CN" altLang="en-US" dirty="0"/>
          </a:p>
        </p:txBody>
      </p:sp>
      <p:sp>
        <p:nvSpPr>
          <p:cNvPr id="3" name="标题 2"/>
          <p:cNvSpPr>
            <a:spLocks noGrp="1"/>
          </p:cNvSpPr>
          <p:nvPr>
            <p:ph type="title"/>
          </p:nvPr>
        </p:nvSpPr>
        <p:spPr/>
        <p:txBody>
          <a:bodyPr/>
          <a:lstStyle/>
          <a:p>
            <a:r>
              <a:rPr lang="zh-CN" altLang="en-US" dirty="0" smtClean="0"/>
              <a:t>第一阶段方案</a:t>
            </a:r>
            <a:endParaRPr lang="zh-CN" altLang="en-US" dirty="0"/>
          </a:p>
        </p:txBody>
      </p:sp>
      <p:pic>
        <p:nvPicPr>
          <p:cNvPr id="4" name="图片 3"/>
          <p:cNvPicPr>
            <a:picLocks noChangeAspect="1"/>
          </p:cNvPicPr>
          <p:nvPr/>
        </p:nvPicPr>
        <p:blipFill>
          <a:blip r:embed="rId3"/>
          <a:stretch>
            <a:fillRect/>
          </a:stretch>
        </p:blipFill>
        <p:spPr>
          <a:xfrm>
            <a:off x="903359" y="1699942"/>
            <a:ext cx="7337281" cy="2611219"/>
          </a:xfrm>
          <a:prstGeom prst="rect">
            <a:avLst/>
          </a:prstGeom>
        </p:spPr>
      </p:pic>
      <p:sp>
        <p:nvSpPr>
          <p:cNvPr id="5" name="内容占位符 1"/>
          <p:cNvSpPr txBox="1">
            <a:spLocks/>
          </p:cNvSpPr>
          <p:nvPr/>
        </p:nvSpPr>
        <p:spPr>
          <a:xfrm>
            <a:off x="247263" y="4422317"/>
            <a:ext cx="8229600" cy="1848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SzPct val="7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zh-CN" altLang="en-US" dirty="0" smtClean="0"/>
              <a:t>探测器读出平面与</a:t>
            </a:r>
            <a:r>
              <a:rPr lang="zh-CN" altLang="en-US" dirty="0"/>
              <a:t>前</a:t>
            </a:r>
            <a:r>
              <a:rPr lang="zh-CN" altLang="en-US" dirty="0" smtClean="0"/>
              <a:t>端板分离</a:t>
            </a:r>
            <a:endParaRPr lang="en-US" altLang="zh-CN" dirty="0" smtClean="0"/>
          </a:p>
          <a:p>
            <a:pPr marL="800100" lvl="1" indent="-342900"/>
            <a:r>
              <a:rPr lang="zh-CN" altLang="en-US" dirty="0" smtClean="0"/>
              <a:t>用于验证读出系统功能</a:t>
            </a:r>
            <a:endParaRPr lang="en-US" altLang="zh-CN" dirty="0" smtClean="0"/>
          </a:p>
          <a:p>
            <a:pPr marL="800100" lvl="1" indent="-342900"/>
            <a:r>
              <a:rPr lang="zh-CN" altLang="en-US" dirty="0" smtClean="0"/>
              <a:t>测试</a:t>
            </a:r>
            <a:r>
              <a:rPr lang="en-US" altLang="zh-CN" dirty="0" smtClean="0"/>
              <a:t>MICROROC</a:t>
            </a:r>
            <a:r>
              <a:rPr lang="zh-CN" altLang="en-US" dirty="0" smtClean="0"/>
              <a:t>芯片性能</a:t>
            </a:r>
            <a:endParaRPr lang="en-US" altLang="zh-CN" dirty="0" smtClean="0"/>
          </a:p>
          <a:p>
            <a:endParaRPr lang="zh-CN" altLang="en-US" dirty="0"/>
          </a:p>
        </p:txBody>
      </p:sp>
      <p:sp>
        <p:nvSpPr>
          <p:cNvPr id="7" name="灯片编号占位符 6"/>
          <p:cNvSpPr>
            <a:spLocks noGrp="1"/>
          </p:cNvSpPr>
          <p:nvPr>
            <p:ph type="sldNum" sz="quarter" idx="12"/>
          </p:nvPr>
        </p:nvSpPr>
        <p:spPr/>
        <p:txBody>
          <a:bodyPr/>
          <a:lstStyle/>
          <a:p>
            <a:fld id="{43839631-49CD-487E-A955-9C3740CF100C}" type="slidenum">
              <a:rPr lang="zh-CN" altLang="en-US" smtClean="0"/>
              <a:pPr/>
              <a:t>11</a:t>
            </a:fld>
            <a:endParaRPr lang="zh-CN" altLang="en-US"/>
          </a:p>
        </p:txBody>
      </p:sp>
    </p:spTree>
    <p:extLst>
      <p:ext uri="{BB962C8B-B14F-4D97-AF65-F5344CB8AC3E}">
        <p14:creationId xmlns:p14="http://schemas.microsoft.com/office/powerpoint/2010/main" val="18794907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541594" y="1354870"/>
            <a:ext cx="5206621" cy="2923262"/>
          </a:xfrm>
        </p:spPr>
        <p:txBody>
          <a:bodyPr/>
          <a:lstStyle/>
          <a:p>
            <a:r>
              <a:rPr lang="zh-CN" altLang="en-US" sz="2400" dirty="0"/>
              <a:t>阳极读出板</a:t>
            </a:r>
            <a:r>
              <a:rPr lang="zh-CN" altLang="en-US" sz="2400" dirty="0" smtClean="0"/>
              <a:t>：</a:t>
            </a:r>
            <a:r>
              <a:rPr lang="en-US" altLang="zh-CN" sz="2400" dirty="0" smtClean="0"/>
              <a:t>30</a:t>
            </a:r>
            <a:r>
              <a:rPr lang="zh-CN" altLang="en-US" sz="2400" dirty="0" smtClean="0"/>
              <a:t>*</a:t>
            </a:r>
            <a:r>
              <a:rPr lang="en-US" altLang="zh-CN" sz="2400" dirty="0" smtClean="0"/>
              <a:t>30cm</a:t>
            </a:r>
            <a:r>
              <a:rPr lang="en-US" altLang="zh-CN" sz="2400" baseline="30000" dirty="0" smtClean="0"/>
              <a:t>2</a:t>
            </a:r>
            <a:r>
              <a:rPr lang="zh-CN" altLang="en-US" sz="2400" dirty="0" smtClean="0"/>
              <a:t>，</a:t>
            </a:r>
            <a:r>
              <a:rPr lang="en-US" altLang="zh-CN" sz="2400" dirty="0" smtClean="0"/>
              <a:t>pad</a:t>
            </a:r>
            <a:r>
              <a:rPr lang="zh-CN" altLang="en-US" sz="2400" dirty="0" smtClean="0"/>
              <a:t>大小</a:t>
            </a:r>
            <a:r>
              <a:rPr lang="en-US" altLang="zh-CN" sz="2400" dirty="0" smtClean="0"/>
              <a:t>1cm</a:t>
            </a:r>
            <a:r>
              <a:rPr lang="en-US" altLang="zh-CN" sz="2400" baseline="30000" dirty="0"/>
              <a:t>2</a:t>
            </a:r>
          </a:p>
          <a:p>
            <a:r>
              <a:rPr lang="en-US" altLang="zh-CN" sz="2400" dirty="0" smtClean="0"/>
              <a:t>FEB</a:t>
            </a:r>
            <a:r>
              <a:rPr lang="zh-CN" altLang="en-US" sz="2400" dirty="0" smtClean="0"/>
              <a:t>板：集成多片</a:t>
            </a:r>
            <a:r>
              <a:rPr lang="en-US" altLang="zh-CN" sz="2400" dirty="0" smtClean="0"/>
              <a:t>MICROROC</a:t>
            </a:r>
            <a:r>
              <a:rPr lang="zh-CN" altLang="en-US" sz="2400" dirty="0" smtClean="0"/>
              <a:t>，用菊花链的形式连接。</a:t>
            </a:r>
          </a:p>
          <a:p>
            <a:r>
              <a:rPr lang="en-US" altLang="zh-CN" sz="2400" dirty="0" smtClean="0"/>
              <a:t>DIF</a:t>
            </a:r>
            <a:r>
              <a:rPr lang="zh-CN" altLang="en-US" sz="2400" dirty="0"/>
              <a:t>板</a:t>
            </a:r>
            <a:r>
              <a:rPr lang="zh-CN" altLang="en-US" sz="2400" dirty="0" smtClean="0"/>
              <a:t>：控制、数据采集、刻度。</a:t>
            </a:r>
            <a:endParaRPr lang="zh-CN" altLang="en-US" sz="2400" dirty="0"/>
          </a:p>
        </p:txBody>
      </p:sp>
      <p:sp>
        <p:nvSpPr>
          <p:cNvPr id="3" name="标题 2"/>
          <p:cNvSpPr>
            <a:spLocks noGrp="1"/>
          </p:cNvSpPr>
          <p:nvPr>
            <p:ph type="title"/>
          </p:nvPr>
        </p:nvSpPr>
        <p:spPr/>
        <p:txBody>
          <a:bodyPr/>
          <a:lstStyle/>
          <a:p>
            <a:r>
              <a:rPr lang="zh-CN" altLang="en-US" dirty="0"/>
              <a:t>第一</a:t>
            </a:r>
            <a:r>
              <a:rPr lang="zh-CN" altLang="en-US" dirty="0" smtClean="0"/>
              <a:t>阶段方案</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263" y="4510114"/>
            <a:ext cx="6987654" cy="198100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10705" r="11781" b="2002"/>
          <a:stretch/>
        </p:blipFill>
        <p:spPr>
          <a:xfrm>
            <a:off x="247263" y="1318880"/>
            <a:ext cx="3120939" cy="2959252"/>
          </a:xfrm>
          <a:prstGeom prst="rect">
            <a:avLst/>
          </a:prstGeom>
        </p:spPr>
      </p:pic>
      <p:sp>
        <p:nvSpPr>
          <p:cNvPr id="7" name="灯片编号占位符 6"/>
          <p:cNvSpPr>
            <a:spLocks noGrp="1"/>
          </p:cNvSpPr>
          <p:nvPr>
            <p:ph type="sldNum" sz="quarter" idx="12"/>
          </p:nvPr>
        </p:nvSpPr>
        <p:spPr/>
        <p:txBody>
          <a:bodyPr/>
          <a:lstStyle/>
          <a:p>
            <a:fld id="{43839631-49CD-487E-A955-9C3740CF100C}" type="slidenum">
              <a:rPr lang="zh-CN" altLang="en-US" smtClean="0"/>
              <a:pPr/>
              <a:t>12</a:t>
            </a:fld>
            <a:endParaRPr lang="zh-CN" altLang="en-US"/>
          </a:p>
        </p:txBody>
      </p:sp>
    </p:spTree>
    <p:extLst>
      <p:ext uri="{BB962C8B-B14F-4D97-AF65-F5344CB8AC3E}">
        <p14:creationId xmlns:p14="http://schemas.microsoft.com/office/powerpoint/2010/main" val="13867870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solidFill>
                  <a:schemeClr val="bg1">
                    <a:lumMod val="75000"/>
                  </a:schemeClr>
                </a:solidFill>
              </a:rPr>
              <a:t>方案介绍</a:t>
            </a:r>
            <a:endParaRPr lang="en-US" altLang="zh-CN" dirty="0" smtClean="0">
              <a:solidFill>
                <a:schemeClr val="bg1">
                  <a:lumMod val="75000"/>
                </a:schemeClr>
              </a:solidFill>
            </a:endParaRPr>
          </a:p>
          <a:p>
            <a:pPr lvl="1"/>
            <a:r>
              <a:rPr lang="en-US" altLang="zh-CN" dirty="0" smtClean="0">
                <a:solidFill>
                  <a:schemeClr val="bg1">
                    <a:lumMod val="75000"/>
                  </a:schemeClr>
                </a:solidFill>
              </a:rPr>
              <a:t>GEM</a:t>
            </a:r>
            <a:r>
              <a:rPr lang="zh-CN" altLang="en-US" dirty="0" smtClean="0">
                <a:solidFill>
                  <a:schemeClr val="bg1">
                    <a:lumMod val="75000"/>
                  </a:schemeClr>
                </a:solidFill>
              </a:rPr>
              <a:t>探测器</a:t>
            </a:r>
            <a:endParaRPr lang="en-US" altLang="zh-CN" dirty="0" smtClean="0">
              <a:solidFill>
                <a:schemeClr val="bg1">
                  <a:lumMod val="75000"/>
                </a:schemeClr>
              </a:solidFill>
            </a:endParaRPr>
          </a:p>
          <a:p>
            <a:pPr lvl="1"/>
            <a:r>
              <a:rPr lang="zh-CN" altLang="en-US" dirty="0">
                <a:solidFill>
                  <a:schemeClr val="bg1">
                    <a:lumMod val="75000"/>
                  </a:schemeClr>
                </a:solidFill>
              </a:rPr>
              <a:t>半</a:t>
            </a:r>
            <a:r>
              <a:rPr lang="zh-CN" altLang="en-US" dirty="0" smtClean="0">
                <a:solidFill>
                  <a:schemeClr val="bg1">
                    <a:lumMod val="75000"/>
                  </a:schemeClr>
                </a:solidFill>
              </a:rPr>
              <a:t>数字化读出芯片</a:t>
            </a:r>
            <a:endParaRPr lang="en-US" altLang="zh-CN" dirty="0" smtClean="0">
              <a:solidFill>
                <a:schemeClr val="bg1">
                  <a:lumMod val="75000"/>
                </a:schemeClr>
              </a:solidFill>
            </a:endParaRPr>
          </a:p>
          <a:p>
            <a:pPr lvl="1"/>
            <a:r>
              <a:rPr lang="zh-CN" altLang="en-US" dirty="0" smtClean="0">
                <a:solidFill>
                  <a:schemeClr val="bg1">
                    <a:lumMod val="75000"/>
                  </a:schemeClr>
                </a:solidFill>
              </a:rPr>
              <a:t>读出方案</a:t>
            </a:r>
            <a:endParaRPr lang="en-US" altLang="zh-CN" dirty="0" smtClean="0">
              <a:solidFill>
                <a:schemeClr val="bg1">
                  <a:lumMod val="75000"/>
                </a:schemeClr>
              </a:solidFill>
            </a:endParaRPr>
          </a:p>
          <a:p>
            <a:pPr lvl="1"/>
            <a:r>
              <a:rPr lang="zh-CN" altLang="en-US" dirty="0">
                <a:solidFill>
                  <a:schemeClr val="bg1">
                    <a:lumMod val="75000"/>
                  </a:schemeClr>
                </a:solidFill>
              </a:rPr>
              <a:t>第</a:t>
            </a:r>
            <a:r>
              <a:rPr lang="zh-CN" altLang="en-US" dirty="0" smtClean="0">
                <a:solidFill>
                  <a:schemeClr val="bg1">
                    <a:lumMod val="75000"/>
                  </a:schemeClr>
                </a:solidFill>
              </a:rPr>
              <a:t>一阶段设计</a:t>
            </a:r>
            <a:endParaRPr lang="en-US" altLang="zh-CN" dirty="0" smtClean="0">
              <a:solidFill>
                <a:schemeClr val="bg1">
                  <a:lumMod val="75000"/>
                </a:schemeClr>
              </a:solidFill>
            </a:endParaRPr>
          </a:p>
          <a:p>
            <a:r>
              <a:rPr lang="zh-CN" altLang="en-US" dirty="0" smtClean="0"/>
              <a:t>测试结果</a:t>
            </a:r>
            <a:endParaRPr lang="en-US" altLang="zh-CN" dirty="0" smtClean="0"/>
          </a:p>
          <a:p>
            <a:r>
              <a:rPr lang="zh-CN" altLang="en-US" dirty="0" smtClean="0">
                <a:solidFill>
                  <a:schemeClr val="bg1">
                    <a:lumMod val="75000"/>
                  </a:schemeClr>
                </a:solidFill>
              </a:rPr>
              <a:t>总结</a:t>
            </a:r>
            <a:r>
              <a:rPr lang="en-US" altLang="zh-CN" dirty="0" smtClean="0">
                <a:solidFill>
                  <a:schemeClr val="bg1">
                    <a:lumMod val="75000"/>
                  </a:schemeClr>
                </a:solidFill>
              </a:rPr>
              <a:t>&amp;</a:t>
            </a:r>
            <a:r>
              <a:rPr lang="zh-CN" altLang="en-US" dirty="0" smtClean="0">
                <a:solidFill>
                  <a:schemeClr val="bg1">
                    <a:lumMod val="75000"/>
                  </a:schemeClr>
                </a:solidFill>
              </a:rPr>
              <a:t>下一步方案</a:t>
            </a:r>
            <a:endParaRPr lang="en-US" altLang="zh-CN" dirty="0" smtClean="0">
              <a:solidFill>
                <a:schemeClr val="bg1">
                  <a:lumMod val="75000"/>
                </a:schemeClr>
              </a:solidFill>
            </a:endParaRPr>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13</a:t>
            </a:fld>
            <a:endParaRPr lang="zh-CN" altLang="en-US"/>
          </a:p>
        </p:txBody>
      </p:sp>
    </p:spTree>
    <p:extLst>
      <p:ext uri="{BB962C8B-B14F-4D97-AF65-F5344CB8AC3E}">
        <p14:creationId xmlns:p14="http://schemas.microsoft.com/office/powerpoint/2010/main" val="4093675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芯片阈值测试</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14</a:t>
            </a:fld>
            <a:endParaRPr lang="zh-CN" altLang="en-US"/>
          </a:p>
        </p:txBody>
      </p:sp>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208" y="1211856"/>
            <a:ext cx="3132508" cy="2460748"/>
          </a:xfrm>
          <a:prstGeom prst="rect">
            <a:avLst/>
          </a:prstGeom>
          <a:noFill/>
          <a:ln>
            <a:noFill/>
          </a:ln>
        </p:spPr>
      </p:pic>
      <p:graphicFrame>
        <p:nvGraphicFramePr>
          <p:cNvPr id="6" name="表格 5"/>
          <p:cNvGraphicFramePr>
            <a:graphicFrameLocks noGrp="1"/>
          </p:cNvGraphicFramePr>
          <p:nvPr>
            <p:extLst>
              <p:ext uri="{D42A27DB-BD31-4B8C-83A1-F6EECF244321}">
                <p14:modId xmlns:p14="http://schemas.microsoft.com/office/powerpoint/2010/main" val="987859503"/>
              </p:ext>
            </p:extLst>
          </p:nvPr>
        </p:nvGraphicFramePr>
        <p:xfrm>
          <a:off x="1222983" y="4098626"/>
          <a:ext cx="6588852" cy="1045772"/>
        </p:xfrm>
        <a:graphic>
          <a:graphicData uri="http://schemas.openxmlformats.org/drawingml/2006/table">
            <a:tbl>
              <a:tblPr firstRow="1" firstCol="1" bandRow="1">
                <a:tableStyleId>{EB344D84-9AFB-497E-A393-DC336BA19D2E}</a:tableStyleId>
              </a:tblPr>
              <a:tblGrid>
                <a:gridCol w="844372"/>
                <a:gridCol w="2004866"/>
                <a:gridCol w="969529"/>
                <a:gridCol w="1246538"/>
                <a:gridCol w="1523547"/>
              </a:tblGrid>
              <a:tr h="261443">
                <a:tc>
                  <a:txBody>
                    <a:bodyPr/>
                    <a:lstStyle/>
                    <a:p>
                      <a:pPr algn="ctr">
                        <a:spcAft>
                          <a:spcPts val="0"/>
                        </a:spcAft>
                      </a:pPr>
                      <a:r>
                        <a:rPr lang="en-US" sz="1600" kern="100" dirty="0">
                          <a:solidFill>
                            <a:schemeClr val="tx1"/>
                          </a:solidFill>
                          <a:effectLst/>
                        </a:rPr>
                        <a:t>DAC</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a:solidFill>
                            <a:schemeClr val="tx1"/>
                          </a:solidFill>
                          <a:effectLst/>
                        </a:rPr>
                        <a:t>增益</a:t>
                      </a:r>
                      <a:r>
                        <a:rPr lang="en-US" sz="1600" kern="100" dirty="0">
                          <a:solidFill>
                            <a:schemeClr val="tx1"/>
                          </a:solidFill>
                          <a:effectLst/>
                        </a:rPr>
                        <a:t>(mV/DAC Unit)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Vref (V)</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solidFill>
                            <a:schemeClr val="tx1"/>
                          </a:solidFill>
                          <a:effectLst/>
                        </a:rPr>
                        <a:t>非线性误差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smtClean="0">
                          <a:solidFill>
                            <a:schemeClr val="tx1"/>
                          </a:solidFill>
                          <a:effectLst/>
                        </a:rPr>
                        <a:t>线性范围（</a:t>
                      </a:r>
                      <a:r>
                        <a:rPr lang="en-US" sz="1600" kern="100" dirty="0">
                          <a:solidFill>
                            <a:schemeClr val="tx1"/>
                          </a:solidFill>
                          <a:effectLst/>
                        </a:rPr>
                        <a:t>V</a:t>
                      </a:r>
                      <a:r>
                        <a:rPr lang="zh-CN" sz="1600" kern="100" dirty="0">
                          <a:solidFill>
                            <a:schemeClr val="tx1"/>
                          </a:solidFill>
                          <a:effectLst/>
                        </a:rPr>
                        <a: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ctr">
                        <a:spcAft>
                          <a:spcPts val="0"/>
                        </a:spcAft>
                      </a:pPr>
                      <a:r>
                        <a:rPr lang="en-US" sz="1600" kern="100" dirty="0">
                          <a:solidFill>
                            <a:schemeClr val="tx1"/>
                          </a:solidFill>
                          <a:effectLst/>
                        </a:rPr>
                        <a:t>DAC0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2.16</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0.83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0.002%</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0.83~2.736</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ctr">
                        <a:spcAft>
                          <a:spcPts val="0"/>
                        </a:spcAft>
                      </a:pPr>
                      <a:r>
                        <a:rPr lang="en-US" sz="1600" kern="100">
                          <a:solidFill>
                            <a:schemeClr val="tx1"/>
                          </a:solidFill>
                          <a:effectLst/>
                        </a:rPr>
                        <a:t>DAC1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2.13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0.001%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0.83~2.73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ctr">
                        <a:spcAft>
                          <a:spcPts val="0"/>
                        </a:spcAft>
                      </a:pPr>
                      <a:r>
                        <a:rPr lang="en-US" sz="1600" kern="100">
                          <a:solidFill>
                            <a:schemeClr val="tx1"/>
                          </a:solidFill>
                          <a:effectLst/>
                        </a:rPr>
                        <a:t>DAC2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2.14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0.83~2.747</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pic>
        <p:nvPicPr>
          <p:cNvPr id="7" name="图片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716" y="1237132"/>
            <a:ext cx="3167818" cy="2457752"/>
          </a:xfrm>
          <a:prstGeom prst="rect">
            <a:avLst/>
          </a:prstGeom>
          <a:noFill/>
          <a:ln>
            <a:noFill/>
          </a:ln>
        </p:spPr>
      </p:pic>
      <p:graphicFrame>
        <p:nvGraphicFramePr>
          <p:cNvPr id="8" name="表格 7"/>
          <p:cNvGraphicFramePr>
            <a:graphicFrameLocks noGrp="1"/>
          </p:cNvGraphicFramePr>
          <p:nvPr>
            <p:extLst>
              <p:ext uri="{D42A27DB-BD31-4B8C-83A1-F6EECF244321}">
                <p14:modId xmlns:p14="http://schemas.microsoft.com/office/powerpoint/2010/main" val="2742573327"/>
              </p:ext>
            </p:extLst>
          </p:nvPr>
        </p:nvGraphicFramePr>
        <p:xfrm>
          <a:off x="1222981" y="5564280"/>
          <a:ext cx="6588854" cy="1005249"/>
        </p:xfrm>
        <a:graphic>
          <a:graphicData uri="http://schemas.openxmlformats.org/drawingml/2006/table">
            <a:tbl>
              <a:tblPr firstRow="1" firstCol="1" bandRow="1">
                <a:tableStyleId>{EB344D84-9AFB-497E-A393-DC336BA19D2E}</a:tableStyleId>
              </a:tblPr>
              <a:tblGrid>
                <a:gridCol w="855296"/>
                <a:gridCol w="1983565"/>
                <a:gridCol w="972220"/>
                <a:gridCol w="1249999"/>
                <a:gridCol w="1527774"/>
              </a:tblGrid>
              <a:tr h="273729">
                <a:tc>
                  <a:txBody>
                    <a:bodyPr/>
                    <a:lstStyle/>
                    <a:p>
                      <a:pPr algn="ctr">
                        <a:spcAft>
                          <a:spcPts val="0"/>
                        </a:spcAft>
                      </a:pPr>
                      <a:r>
                        <a:rPr lang="en-US" sz="1600" kern="100" dirty="0">
                          <a:solidFill>
                            <a:schemeClr val="tx1"/>
                          </a:solidFill>
                          <a:effectLst/>
                        </a:rPr>
                        <a:t>DAC</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a:solidFill>
                            <a:schemeClr val="tx1"/>
                          </a:solidFill>
                          <a:effectLst/>
                        </a:rPr>
                        <a:t>增益</a:t>
                      </a:r>
                      <a:r>
                        <a:rPr lang="en-US" sz="1600" kern="100" dirty="0">
                          <a:solidFill>
                            <a:schemeClr val="tx1"/>
                          </a:solidFill>
                          <a:effectLst/>
                        </a:rPr>
                        <a:t>(mV/DAC Unit)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err="1">
                          <a:solidFill>
                            <a:schemeClr val="tx1"/>
                          </a:solidFill>
                          <a:effectLst/>
                        </a:rPr>
                        <a:t>Vref</a:t>
                      </a:r>
                      <a:r>
                        <a:rPr lang="en-US" sz="1600" kern="100" dirty="0">
                          <a:solidFill>
                            <a:schemeClr val="tx1"/>
                          </a:solidFill>
                          <a:effectLst/>
                        </a:rPr>
                        <a:t> (V)</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solidFill>
                            <a:schemeClr val="tx1"/>
                          </a:solidFill>
                          <a:effectLst/>
                        </a:rPr>
                        <a:t>非线性误差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solidFill>
                            <a:schemeClr val="tx1"/>
                          </a:solidFill>
                          <a:effectLst/>
                        </a:rPr>
                        <a:t>线性范围（</a:t>
                      </a:r>
                      <a:r>
                        <a:rPr lang="en-US" sz="1600" kern="100">
                          <a:solidFill>
                            <a:schemeClr val="tx1"/>
                          </a:solidFill>
                          <a:effectLst/>
                        </a:rPr>
                        <a:t>V</a:t>
                      </a:r>
                      <a:r>
                        <a:rPr lang="zh-CN" sz="1600" kern="100">
                          <a:solidFill>
                            <a:schemeClr val="tx1"/>
                          </a:solidFill>
                          <a:effectLst/>
                        </a:rPr>
                        <a: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ctr">
                        <a:spcAft>
                          <a:spcPts val="0"/>
                        </a:spcAft>
                      </a:pPr>
                      <a:r>
                        <a:rPr lang="en-US" sz="1600" kern="100">
                          <a:solidFill>
                            <a:schemeClr val="tx1"/>
                          </a:solidFill>
                          <a:effectLst/>
                        </a:rPr>
                        <a:t>DAC0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1.41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0.93~2.370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ctr">
                        <a:spcAft>
                          <a:spcPts val="0"/>
                        </a:spcAft>
                      </a:pPr>
                      <a:r>
                        <a:rPr lang="en-US" sz="1600" kern="100">
                          <a:solidFill>
                            <a:schemeClr val="tx1"/>
                          </a:solidFill>
                          <a:effectLst/>
                        </a:rPr>
                        <a:t>DAC1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1.41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0.93~2.373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ctr">
                        <a:spcAft>
                          <a:spcPts val="0"/>
                        </a:spcAft>
                      </a:pPr>
                      <a:r>
                        <a:rPr lang="en-US" sz="1600" kern="100">
                          <a:solidFill>
                            <a:schemeClr val="tx1"/>
                          </a:solidFill>
                          <a:effectLst/>
                        </a:rPr>
                        <a:t>DAC2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1.41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0.93~2.373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9" name="矩形 8"/>
          <p:cNvSpPr/>
          <p:nvPr/>
        </p:nvSpPr>
        <p:spPr>
          <a:xfrm>
            <a:off x="1817059" y="3704019"/>
            <a:ext cx="5197961" cy="369332"/>
          </a:xfrm>
          <a:prstGeom prst="rect">
            <a:avLst/>
          </a:prstGeom>
        </p:spPr>
        <p:txBody>
          <a:bodyPr wrap="none">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DAC</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的测试结果</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参考电流在</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7.8μA</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条件下）</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1817059" y="5188957"/>
            <a:ext cx="5197961" cy="369332"/>
          </a:xfrm>
          <a:prstGeom prst="rect">
            <a:avLst/>
          </a:prstGeom>
        </p:spPr>
        <p:txBody>
          <a:bodyPr wrap="none">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DAC</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的测试结果</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参考电流在</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3.9μA</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条件下）</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841715" y="2920448"/>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7.8</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2" name="矩形 11"/>
          <p:cNvSpPr/>
          <p:nvPr/>
        </p:nvSpPr>
        <p:spPr>
          <a:xfrm>
            <a:off x="5064328" y="2920448"/>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3.9</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544579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半数字化芯片刻度</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15</a:t>
            </a:fld>
            <a:endParaRPr lang="zh-CN" altLang="en-US" dirty="0"/>
          </a:p>
        </p:txBody>
      </p:sp>
      <p:sp>
        <p:nvSpPr>
          <p:cNvPr id="5" name="文本框 4"/>
          <p:cNvSpPr txBox="1"/>
          <p:nvPr/>
        </p:nvSpPr>
        <p:spPr>
          <a:xfrm>
            <a:off x="247263" y="1265323"/>
            <a:ext cx="4378122" cy="1077218"/>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半数字读出芯片自刻度系统</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利用半数字化芯片自身比较器刻度</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自动化完成批量芯片刻度</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4760487" y="1265323"/>
            <a:ext cx="4289077" cy="2232000"/>
          </a:xfrm>
          <a:prstGeom prst="rect">
            <a:avLst/>
          </a:prstGeom>
        </p:spPr>
      </p:pic>
      <p:pic>
        <p:nvPicPr>
          <p:cNvPr id="7" name="Picture 2" descr="S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151" y="3500415"/>
            <a:ext cx="3785276" cy="28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下箭头 7"/>
          <p:cNvSpPr/>
          <p:nvPr/>
        </p:nvSpPr>
        <p:spPr>
          <a:xfrm>
            <a:off x="6434312" y="3275790"/>
            <a:ext cx="437626" cy="6318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655527" y="3907626"/>
            <a:ext cx="3503884" cy="2374182"/>
          </a:xfrm>
          <a:prstGeom prst="rect">
            <a:avLst/>
          </a:prstGeom>
        </p:spPr>
      </p:pic>
    </p:spTree>
    <p:extLst>
      <p:ext uri="{BB962C8B-B14F-4D97-AF65-F5344CB8AC3E}">
        <p14:creationId xmlns:p14="http://schemas.microsoft.com/office/powerpoint/2010/main" val="9388450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噪声</a:t>
            </a:r>
            <a:r>
              <a:rPr lang="en-US" altLang="zh-CN" dirty="0" smtClean="0"/>
              <a:t>&amp;</a:t>
            </a:r>
            <a:r>
              <a:rPr lang="zh-CN" altLang="en-US" dirty="0" smtClean="0"/>
              <a:t>刻度</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16</a:t>
            </a:fld>
            <a:endParaRPr lang="zh-CN" alt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749" t="5892" r="7098"/>
          <a:stretch/>
        </p:blipFill>
        <p:spPr>
          <a:xfrm>
            <a:off x="809393" y="1348965"/>
            <a:ext cx="3147382" cy="2520000"/>
          </a:xfrm>
          <a:prstGeom prst="rect">
            <a:avLst/>
          </a:prstGeom>
        </p:spPr>
      </p:pic>
      <p:sp>
        <p:nvSpPr>
          <p:cNvPr id="13" name="矩形 12"/>
          <p:cNvSpPr/>
          <p:nvPr/>
        </p:nvSpPr>
        <p:spPr>
          <a:xfrm>
            <a:off x="6002478" y="1045558"/>
            <a:ext cx="2344185" cy="400110"/>
          </a:xfrm>
          <a:prstGeom prst="rect">
            <a:avLst/>
          </a:prstGeom>
        </p:spPr>
        <p:txBody>
          <a:bodyPr wrap="square">
            <a:spAutoFit/>
          </a:bodyPr>
          <a:lstStyle/>
          <a:p>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High Gain Shaper</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6297"/>
          <a:stretch/>
        </p:blipFill>
        <p:spPr bwMode="auto">
          <a:xfrm>
            <a:off x="5486400" y="1385887"/>
            <a:ext cx="3340785" cy="2520000"/>
          </a:xfrm>
          <a:prstGeom prst="rect">
            <a:avLst/>
          </a:prstGeom>
          <a:noFill/>
          <a:ln>
            <a:noFill/>
          </a:ln>
        </p:spPr>
      </p:pic>
      <p:cxnSp>
        <p:nvCxnSpPr>
          <p:cNvPr id="15" name="直接箭头连接符 14"/>
          <p:cNvCxnSpPr/>
          <p:nvPr/>
        </p:nvCxnSpPr>
        <p:spPr bwMode="auto">
          <a:xfrm flipH="1">
            <a:off x="6430425" y="2831770"/>
            <a:ext cx="492367" cy="275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6" name="矩形 15"/>
          <p:cNvSpPr/>
          <p:nvPr/>
        </p:nvSpPr>
        <p:spPr>
          <a:xfrm>
            <a:off x="6808719" y="2487203"/>
            <a:ext cx="1002286" cy="400110"/>
          </a:xfrm>
          <a:prstGeom prst="rect">
            <a:avLst/>
          </a:prstGeom>
        </p:spPr>
        <p:txBody>
          <a:bodyPr wrap="square">
            <a:spAutoFit/>
          </a:bodyPr>
          <a:lstStyle/>
          <a:p>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140fC</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t="6301"/>
          <a:stretch/>
        </p:blipFill>
        <p:spPr bwMode="auto">
          <a:xfrm>
            <a:off x="5508530" y="4169568"/>
            <a:ext cx="3293705" cy="2520000"/>
          </a:xfrm>
          <a:prstGeom prst="rect">
            <a:avLst/>
          </a:prstGeom>
          <a:noFill/>
          <a:ln>
            <a:noFill/>
          </a:ln>
        </p:spPr>
      </p:pic>
      <p:cxnSp>
        <p:nvCxnSpPr>
          <p:cNvPr id="17" name="直接箭头连接符 16"/>
          <p:cNvCxnSpPr/>
          <p:nvPr/>
        </p:nvCxnSpPr>
        <p:spPr bwMode="auto">
          <a:xfrm>
            <a:off x="7051606" y="5908283"/>
            <a:ext cx="878672" cy="4241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8" name="矩形 17"/>
          <p:cNvSpPr/>
          <p:nvPr/>
        </p:nvSpPr>
        <p:spPr>
          <a:xfrm>
            <a:off x="6259904" y="5677451"/>
            <a:ext cx="1049958" cy="400110"/>
          </a:xfrm>
          <a:prstGeom prst="rect">
            <a:avLst/>
          </a:prstGeom>
        </p:spPr>
        <p:txBody>
          <a:bodyPr wrap="square">
            <a:spAutoFit/>
          </a:bodyPr>
          <a:lstStyle/>
          <a:p>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500fC</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6075998" y="3852144"/>
            <a:ext cx="2270665" cy="400110"/>
          </a:xfrm>
          <a:prstGeom prst="rect">
            <a:avLst/>
          </a:prstGeom>
        </p:spPr>
        <p:txBody>
          <a:bodyPr wrap="square">
            <a:spAutoFit/>
          </a:bodyPr>
          <a:lstStyle/>
          <a:p>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Low Gain Shaper</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1672160" y="988378"/>
            <a:ext cx="1582910"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噪声</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RMS</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内容占位符 1"/>
          <p:cNvSpPr>
            <a:spLocks noGrp="1"/>
          </p:cNvSpPr>
          <p:nvPr>
            <p:ph idx="1"/>
          </p:nvPr>
        </p:nvSpPr>
        <p:spPr>
          <a:xfrm>
            <a:off x="531793" y="4052199"/>
            <a:ext cx="3863643" cy="2478573"/>
          </a:xfrm>
        </p:spPr>
        <p:txBody>
          <a:bodyPr/>
          <a:lstStyle/>
          <a:p>
            <a:r>
              <a:rPr lang="zh-CN" altLang="en-US" dirty="0" smtClean="0"/>
              <a:t>噪声</a:t>
            </a:r>
            <a:endParaRPr lang="en-US" altLang="zh-CN" dirty="0" smtClean="0"/>
          </a:p>
          <a:p>
            <a:pPr lvl="1"/>
            <a:r>
              <a:rPr lang="zh-CN" altLang="en-US" dirty="0" smtClean="0"/>
              <a:t>电子学噪声</a:t>
            </a:r>
            <a:r>
              <a:rPr lang="en-US" altLang="zh-CN" dirty="0" smtClean="0"/>
              <a:t>~0.25fC</a:t>
            </a:r>
          </a:p>
          <a:p>
            <a:pPr lvl="1"/>
            <a:r>
              <a:rPr lang="zh-CN" altLang="en-US" dirty="0" smtClean="0"/>
              <a:t>接上探测器</a:t>
            </a:r>
            <a:r>
              <a:rPr lang="en-US" altLang="zh-CN" dirty="0" smtClean="0"/>
              <a:t>~0.35fC</a:t>
            </a:r>
          </a:p>
          <a:p>
            <a:r>
              <a:rPr lang="zh-CN" altLang="en-US" dirty="0" smtClean="0"/>
              <a:t>动态范围</a:t>
            </a:r>
            <a:endParaRPr lang="en-US" altLang="zh-CN" dirty="0" smtClean="0"/>
          </a:p>
          <a:p>
            <a:pPr lvl="1"/>
            <a:r>
              <a:rPr lang="en-US" altLang="zh-CN" dirty="0" smtClean="0"/>
              <a:t>High Gain 140fC</a:t>
            </a:r>
          </a:p>
          <a:p>
            <a:pPr lvl="1"/>
            <a:r>
              <a:rPr lang="en-US" altLang="zh-CN" dirty="0" smtClean="0"/>
              <a:t>Low Gain 500fC</a:t>
            </a:r>
            <a:endParaRPr lang="zh-CN" altLang="en-US" dirty="0"/>
          </a:p>
        </p:txBody>
      </p:sp>
    </p:spTree>
    <p:extLst>
      <p:ext uri="{BB962C8B-B14F-4D97-AF65-F5344CB8AC3E}">
        <p14:creationId xmlns:p14="http://schemas.microsoft.com/office/powerpoint/2010/main" val="33022600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92768" y="4270098"/>
            <a:ext cx="3863643" cy="2146123"/>
          </a:xfrm>
        </p:spPr>
        <p:txBody>
          <a:bodyPr/>
          <a:lstStyle/>
          <a:p>
            <a:r>
              <a:rPr lang="zh-CN" altLang="en-US" dirty="0" smtClean="0"/>
              <a:t>通道间一致性测试</a:t>
            </a:r>
            <a:endParaRPr lang="en-US" altLang="zh-CN" dirty="0"/>
          </a:p>
          <a:p>
            <a:pPr lvl="1"/>
            <a:r>
              <a:rPr lang="zh-CN" altLang="en-US" dirty="0"/>
              <a:t>通道</a:t>
            </a:r>
            <a:r>
              <a:rPr lang="zh-CN" altLang="en-US" dirty="0" smtClean="0"/>
              <a:t>不一致性是影响分辨率的主要因素</a:t>
            </a:r>
            <a:endParaRPr lang="en-US" altLang="zh-CN" dirty="0" smtClean="0"/>
          </a:p>
          <a:p>
            <a:pPr lvl="1"/>
            <a:r>
              <a:rPr lang="zh-CN" altLang="en-US" dirty="0" smtClean="0"/>
              <a:t>最小可分辨电荷量</a:t>
            </a:r>
            <a:r>
              <a:rPr lang="en-US" altLang="zh-CN" dirty="0" smtClean="0"/>
              <a:t>2fC</a:t>
            </a:r>
            <a:endParaRPr lang="zh-CN" altLang="en-US" dirty="0"/>
          </a:p>
        </p:txBody>
      </p:sp>
      <p:sp>
        <p:nvSpPr>
          <p:cNvPr id="3" name="标题 2"/>
          <p:cNvSpPr>
            <a:spLocks noGrp="1"/>
          </p:cNvSpPr>
          <p:nvPr>
            <p:ph type="title"/>
          </p:nvPr>
        </p:nvSpPr>
        <p:spPr/>
        <p:txBody>
          <a:bodyPr/>
          <a:lstStyle/>
          <a:p>
            <a:r>
              <a:rPr lang="zh-CN" altLang="en-US" dirty="0" smtClean="0"/>
              <a:t>通道间不一致性</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653" y="3978000"/>
            <a:ext cx="3996903" cy="2880000"/>
          </a:xfrm>
          <a:prstGeom prst="rect">
            <a:avLst/>
          </a:prstGeom>
          <a:noFill/>
          <a:ln>
            <a:noFill/>
          </a:ln>
        </p:spPr>
      </p:pic>
      <p:sp>
        <p:nvSpPr>
          <p:cNvPr id="6" name="矩形 5"/>
          <p:cNvSpPr/>
          <p:nvPr/>
        </p:nvSpPr>
        <p:spPr>
          <a:xfrm>
            <a:off x="1042108" y="3624723"/>
            <a:ext cx="2529995" cy="400110"/>
          </a:xfrm>
          <a:prstGeom prst="rect">
            <a:avLst/>
          </a:prstGeom>
          <a:solidFill>
            <a:schemeClr val="bg1"/>
          </a:solidFill>
        </p:spPr>
        <p:txBody>
          <a:bodyPr wrap="square">
            <a:spAutoFit/>
          </a:bodyPr>
          <a:lstStyle/>
          <a:p>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小信号情况下刻度值</a:t>
            </a:r>
            <a:endParaRPr lang="zh-CN" altLang="en-US" sz="2000" dirty="0">
              <a:latin typeface="微软雅黑" panose="020B0503020204020204" pitchFamily="34" charset="-122"/>
              <a:ea typeface="微软雅黑" panose="020B0503020204020204" pitchFamily="34" charset="-122"/>
            </a:endParaRPr>
          </a:p>
        </p:txBody>
      </p:sp>
      <p:cxnSp>
        <p:nvCxnSpPr>
          <p:cNvPr id="7" name="直接箭头连接符 6"/>
          <p:cNvCxnSpPr/>
          <p:nvPr/>
        </p:nvCxnSpPr>
        <p:spPr bwMode="auto">
          <a:xfrm flipH="1">
            <a:off x="3400506" y="4155500"/>
            <a:ext cx="805435" cy="156912"/>
          </a:xfrm>
          <a:prstGeom prst="straightConnector1">
            <a:avLst/>
          </a:prstGeom>
          <a:solidFill>
            <a:schemeClr val="accent1"/>
          </a:solidFill>
          <a:ln w="19050" cap="flat" cmpd="sng" algn="ctr">
            <a:solidFill>
              <a:srgbClr val="0273BE"/>
            </a:solidFill>
            <a:prstDash val="solid"/>
            <a:round/>
            <a:headEnd type="none" w="med" len="med"/>
            <a:tailEnd type="triangle"/>
          </a:ln>
          <a:effectLst/>
        </p:spPr>
      </p:cxnSp>
      <p:cxnSp>
        <p:nvCxnSpPr>
          <p:cNvPr id="8" name="直接箭头连接符 7"/>
          <p:cNvCxnSpPr/>
          <p:nvPr/>
        </p:nvCxnSpPr>
        <p:spPr bwMode="auto">
          <a:xfrm flipH="1" flipV="1">
            <a:off x="3400506" y="4433699"/>
            <a:ext cx="778721" cy="2798"/>
          </a:xfrm>
          <a:prstGeom prst="straightConnector1">
            <a:avLst/>
          </a:prstGeom>
          <a:solidFill>
            <a:schemeClr val="accent1"/>
          </a:solidFill>
          <a:ln w="19050" cap="flat" cmpd="sng" algn="ctr">
            <a:solidFill>
              <a:srgbClr val="D95319"/>
            </a:solidFill>
            <a:prstDash val="solid"/>
            <a:round/>
            <a:headEnd type="none" w="med" len="med"/>
            <a:tailEnd type="triangle"/>
          </a:ln>
          <a:effectLst/>
        </p:spPr>
      </p:cxnSp>
      <p:sp>
        <p:nvSpPr>
          <p:cNvPr id="10" name="矩形 9"/>
          <p:cNvSpPr/>
          <p:nvPr/>
        </p:nvSpPr>
        <p:spPr>
          <a:xfrm>
            <a:off x="4125935" y="4471469"/>
            <a:ext cx="648084" cy="461665"/>
          </a:xfrm>
          <a:prstGeom prst="rect">
            <a:avLst/>
          </a:prstGeom>
        </p:spPr>
        <p:txBody>
          <a:bodyPr wrap="square">
            <a:spAutoFit/>
          </a:bodyPr>
          <a:lstStyle/>
          <a:p>
            <a:r>
              <a:rPr lang="en-US" altLang="zh-CN" sz="2400" kern="100" dirty="0" smtClean="0">
                <a:solidFill>
                  <a:srgbClr val="EDB120"/>
                </a:solidFill>
                <a:latin typeface="Times New Roman" panose="02020603050405020304" pitchFamily="18" charset="0"/>
                <a:ea typeface="黑体" panose="02010609060101010101" pitchFamily="49" charset="-122"/>
                <a:cs typeface="Times New Roman" panose="02020603050405020304" pitchFamily="18" charset="0"/>
              </a:rPr>
              <a:t>2fC</a:t>
            </a:r>
            <a:endParaRPr lang="zh-CN" altLang="en-US" sz="2400" dirty="0">
              <a:solidFill>
                <a:srgbClr val="EDB12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1" name="直接箭头连接符 10"/>
          <p:cNvCxnSpPr/>
          <p:nvPr/>
        </p:nvCxnSpPr>
        <p:spPr bwMode="auto">
          <a:xfrm flipH="1" flipV="1">
            <a:off x="3400506" y="4647490"/>
            <a:ext cx="720018" cy="94889"/>
          </a:xfrm>
          <a:prstGeom prst="straightConnector1">
            <a:avLst/>
          </a:prstGeom>
          <a:solidFill>
            <a:schemeClr val="accent1"/>
          </a:solidFill>
          <a:ln w="19050" cap="flat" cmpd="sng" algn="ctr">
            <a:solidFill>
              <a:srgbClr val="EDB120"/>
            </a:solidFill>
            <a:prstDash val="solid"/>
            <a:round/>
            <a:headEnd type="none" w="med" len="med"/>
            <a:tailEnd type="triangle"/>
          </a:ln>
          <a:effectLst/>
        </p:spPr>
      </p:cxnSp>
      <p:sp>
        <p:nvSpPr>
          <p:cNvPr id="12" name="矩形 11"/>
          <p:cNvSpPr/>
          <p:nvPr/>
        </p:nvSpPr>
        <p:spPr>
          <a:xfrm>
            <a:off x="4119813" y="4160368"/>
            <a:ext cx="706835" cy="461665"/>
          </a:xfrm>
          <a:prstGeom prst="rect">
            <a:avLst/>
          </a:prstGeom>
        </p:spPr>
        <p:txBody>
          <a:bodyPr wrap="square">
            <a:spAutoFit/>
          </a:bodyPr>
          <a:lstStyle/>
          <a:p>
            <a:r>
              <a:rPr lang="en-US" altLang="zh-CN" sz="2400" kern="100" dirty="0" smtClean="0">
                <a:solidFill>
                  <a:srgbClr val="D95319"/>
                </a:solidFill>
                <a:latin typeface="Times New Roman" panose="02020603050405020304" pitchFamily="18" charset="0"/>
                <a:ea typeface="黑体" panose="02010609060101010101" pitchFamily="49" charset="-122"/>
                <a:cs typeface="Times New Roman" panose="02020603050405020304" pitchFamily="18" charset="0"/>
              </a:rPr>
              <a:t>1fC</a:t>
            </a:r>
            <a:endParaRPr lang="zh-CN" altLang="en-US" sz="2400" dirty="0">
              <a:solidFill>
                <a:srgbClr val="D9531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灯片编号占位符 14"/>
          <p:cNvSpPr>
            <a:spLocks noGrp="1"/>
          </p:cNvSpPr>
          <p:nvPr>
            <p:ph type="sldNum" sz="quarter" idx="12"/>
          </p:nvPr>
        </p:nvSpPr>
        <p:spPr/>
        <p:txBody>
          <a:bodyPr/>
          <a:lstStyle/>
          <a:p>
            <a:fld id="{43839631-49CD-487E-A955-9C3740CF100C}" type="slidenum">
              <a:rPr lang="zh-CN" altLang="en-US" smtClean="0"/>
              <a:pPr/>
              <a:t>17</a:t>
            </a:fld>
            <a:endParaRPr lang="zh-CN" altLang="en-US"/>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556" y="1098809"/>
            <a:ext cx="3840000" cy="28800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788" y="1085490"/>
            <a:ext cx="3840000" cy="2880000"/>
          </a:xfrm>
          <a:prstGeom prst="rect">
            <a:avLst/>
          </a:prstGeom>
        </p:spPr>
      </p:pic>
      <p:sp>
        <p:nvSpPr>
          <p:cNvPr id="9" name="矩形 8"/>
          <p:cNvSpPr/>
          <p:nvPr/>
        </p:nvSpPr>
        <p:spPr>
          <a:xfrm>
            <a:off x="4108978" y="3793375"/>
            <a:ext cx="830654" cy="461665"/>
          </a:xfrm>
          <a:prstGeom prst="rect">
            <a:avLst/>
          </a:prstGeom>
        </p:spPr>
        <p:txBody>
          <a:bodyPr wrap="square">
            <a:spAutoFit/>
          </a:bodyPr>
          <a:lstStyle/>
          <a:p>
            <a:r>
              <a:rPr lang="zh-CN" altLang="en-US" sz="2400" kern="100" dirty="0" smtClean="0">
                <a:solidFill>
                  <a:srgbClr val="0273BE"/>
                </a:solidFill>
                <a:latin typeface="Times New Roman" panose="02020603050405020304" pitchFamily="18" charset="0"/>
                <a:ea typeface="黑体" panose="02010609060101010101" pitchFamily="49" charset="-122"/>
                <a:cs typeface="Times New Roman" panose="02020603050405020304" pitchFamily="18" charset="0"/>
              </a:rPr>
              <a:t>基线</a:t>
            </a:r>
            <a:endParaRPr lang="zh-CN" altLang="en-US" sz="2400" dirty="0">
              <a:solidFill>
                <a:srgbClr val="0273BE"/>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8432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对象 26" hidden="1"/>
          <p:cNvGraphicFramePr>
            <a:graphicFrameLocks noChangeAspect="1"/>
          </p:cNvGraphicFramePr>
          <p:nvPr>
            <p:custDataLst>
              <p:tags r:id="rId2"/>
            </p:custDataLst>
            <p:extLst>
              <p:ext uri="{D42A27DB-BD31-4B8C-83A1-F6EECF244321}">
                <p14:modId xmlns:p14="http://schemas.microsoft.com/office/powerpoint/2010/main" val="16418725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45"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内容占位符 1"/>
          <p:cNvSpPr>
            <a:spLocks noGrp="1"/>
          </p:cNvSpPr>
          <p:nvPr>
            <p:ph idx="1"/>
          </p:nvPr>
        </p:nvSpPr>
        <p:spPr/>
        <p:txBody>
          <a:bodyPr/>
          <a:lstStyle/>
          <a:p>
            <a:r>
              <a:rPr lang="zh-CN" altLang="en-US" dirty="0" smtClean="0"/>
              <a:t>利用调试功能测能谱</a:t>
            </a:r>
            <a:endParaRPr lang="zh-CN" altLang="en-US" dirty="0"/>
          </a:p>
        </p:txBody>
      </p:sp>
      <p:sp>
        <p:nvSpPr>
          <p:cNvPr id="3" name="标题 2"/>
          <p:cNvSpPr>
            <a:spLocks noGrp="1"/>
          </p:cNvSpPr>
          <p:nvPr>
            <p:ph type="title"/>
          </p:nvPr>
        </p:nvSpPr>
        <p:spPr/>
        <p:txBody>
          <a:bodyPr/>
          <a:lstStyle/>
          <a:p>
            <a:r>
              <a:rPr lang="zh-CN" altLang="en-US" dirty="0" smtClean="0"/>
              <a:t>探测器联调</a:t>
            </a:r>
            <a:endParaRPr lang="zh-CN" altLang="en-US" dirty="0"/>
          </a:p>
        </p:txBody>
      </p:sp>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4293" y="1099577"/>
            <a:ext cx="3723484" cy="2520000"/>
          </a:xfrm>
          <a:prstGeom prst="rect">
            <a:avLst/>
          </a:prstGeom>
        </p:spPr>
      </p:pic>
      <p:sp>
        <p:nvSpPr>
          <p:cNvPr id="28" name="灯片编号占位符 27"/>
          <p:cNvSpPr>
            <a:spLocks noGrp="1"/>
          </p:cNvSpPr>
          <p:nvPr>
            <p:ph type="sldNum" sz="quarter" idx="12"/>
          </p:nvPr>
        </p:nvSpPr>
        <p:spPr/>
        <p:txBody>
          <a:bodyPr/>
          <a:lstStyle/>
          <a:p>
            <a:fld id="{43839631-49CD-487E-A955-9C3740CF100C}" type="slidenum">
              <a:rPr lang="zh-CN" altLang="en-US" smtClean="0"/>
              <a:pPr/>
              <a:t>18</a:t>
            </a:fld>
            <a:endParaRPr lang="zh-CN" altLang="en-US"/>
          </a:p>
        </p:txBody>
      </p:sp>
      <p:sp>
        <p:nvSpPr>
          <p:cNvPr id="13" name="矩形 12"/>
          <p:cNvSpPr/>
          <p:nvPr/>
        </p:nvSpPr>
        <p:spPr>
          <a:xfrm>
            <a:off x="4770737" y="3576451"/>
            <a:ext cx="4142217" cy="338554"/>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利用片外</a:t>
            </a:r>
            <a:r>
              <a:rPr lang="en-US" altLang="zh-CN" sz="1600" dirty="0">
                <a:latin typeface="微软雅黑" panose="020B0503020204020204" pitchFamily="34" charset="-122"/>
                <a:ea typeface="微软雅黑" panose="020B0503020204020204" pitchFamily="34" charset="-122"/>
              </a:rPr>
              <a:t>ADC</a:t>
            </a:r>
            <a:r>
              <a:rPr lang="zh-CN" altLang="en-US" sz="1600" dirty="0">
                <a:latin typeface="微软雅黑" panose="020B0503020204020204" pitchFamily="34" charset="-122"/>
                <a:ea typeface="微软雅黑" panose="020B0503020204020204" pitchFamily="34" charset="-122"/>
              </a:rPr>
              <a:t>采</a:t>
            </a:r>
            <a:r>
              <a:rPr lang="en-US" altLang="zh-CN" sz="1600" dirty="0">
                <a:latin typeface="微软雅黑" panose="020B0503020204020204" pitchFamily="34" charset="-122"/>
                <a:ea typeface="微软雅黑" panose="020B0503020204020204" pitchFamily="34" charset="-122"/>
              </a:rPr>
              <a:t>8keV X</a:t>
            </a:r>
            <a:r>
              <a:rPr lang="zh-CN" altLang="en-US" sz="1600" dirty="0">
                <a:latin typeface="微软雅黑" panose="020B0503020204020204" pitchFamily="34" charset="-122"/>
                <a:ea typeface="微软雅黑" panose="020B0503020204020204" pitchFamily="34" charset="-122"/>
              </a:rPr>
              <a:t>射线能谱</a:t>
            </a:r>
            <a:endParaRPr lang="en-US" altLang="zh-CN" sz="1600"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96" y="3853450"/>
            <a:ext cx="3849281" cy="2886961"/>
          </a:xfrm>
          <a:prstGeom prst="rect">
            <a:avLst/>
          </a:prstGeom>
        </p:spPr>
      </p:pic>
      <p:sp>
        <p:nvSpPr>
          <p:cNvPr id="24" name="文本框 23"/>
          <p:cNvSpPr txBox="1"/>
          <p:nvPr/>
        </p:nvSpPr>
        <p:spPr>
          <a:xfrm>
            <a:off x="5759197" y="4336266"/>
            <a:ext cx="2165296" cy="461665"/>
          </a:xfrm>
          <a:prstGeom prst="rect">
            <a:avLst/>
          </a:prstGeom>
          <a:noFill/>
        </p:spPr>
        <p:txBody>
          <a:bodyPr wrap="square" rtlCol="0">
            <a:spAutoFit/>
          </a:bodyPr>
          <a:lstStyle/>
          <a:p>
            <a:r>
              <a:rPr lang="en-US" altLang="zh-CN" sz="1200" dirty="0" smtClean="0"/>
              <a:t>Peak value </a:t>
            </a:r>
            <a:r>
              <a:rPr lang="zh-CN" altLang="en-US" sz="1200" dirty="0" smtClean="0"/>
              <a:t>：</a:t>
            </a:r>
            <a:r>
              <a:rPr lang="en-US" altLang="zh-CN" sz="1200" dirty="0" smtClean="0">
                <a:solidFill>
                  <a:srgbClr val="FF0000"/>
                </a:solidFill>
              </a:rPr>
              <a:t>0.779V</a:t>
            </a:r>
          </a:p>
          <a:p>
            <a:r>
              <a:rPr lang="en-US" altLang="zh-CN" sz="1200" dirty="0" smtClean="0">
                <a:solidFill>
                  <a:srgbClr val="FF0000"/>
                </a:solidFill>
              </a:rPr>
              <a:t>Gain</a:t>
            </a:r>
            <a:r>
              <a:rPr lang="zh-CN" altLang="en-US" sz="1200" dirty="0" smtClean="0">
                <a:solidFill>
                  <a:srgbClr val="FF0000"/>
                </a:solidFill>
              </a:rPr>
              <a:t>～</a:t>
            </a:r>
            <a:r>
              <a:rPr lang="en-US" altLang="zh-CN" sz="1200" dirty="0" smtClean="0">
                <a:solidFill>
                  <a:srgbClr val="FF0000"/>
                </a:solidFill>
              </a:rPr>
              <a:t>7300</a:t>
            </a:r>
            <a:endParaRPr lang="en-US" altLang="zh-CN" sz="1200" dirty="0">
              <a:solidFill>
                <a:srgbClr val="FF0000"/>
              </a:solidFill>
            </a:endParaRPr>
          </a:p>
        </p:txBody>
      </p:sp>
      <p:pic>
        <p:nvPicPr>
          <p:cNvPr id="29" name="图片 28"/>
          <p:cNvPicPr>
            <a:picLocks noChangeAspect="1"/>
          </p:cNvPicPr>
          <p:nvPr/>
        </p:nvPicPr>
        <p:blipFill>
          <a:blip r:embed="rId9"/>
          <a:stretch>
            <a:fillRect/>
          </a:stretch>
        </p:blipFill>
        <p:spPr>
          <a:xfrm>
            <a:off x="628650" y="4116555"/>
            <a:ext cx="3240000" cy="2482229"/>
          </a:xfrm>
          <a:prstGeom prst="rect">
            <a:avLst/>
          </a:prstGeom>
        </p:spPr>
      </p:pic>
      <p:pic>
        <p:nvPicPr>
          <p:cNvPr id="30" name="图片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650" y="1692984"/>
            <a:ext cx="3240000" cy="2423571"/>
          </a:xfrm>
          <a:prstGeom prst="rect">
            <a:avLst/>
          </a:prstGeom>
        </p:spPr>
      </p:pic>
    </p:spTree>
    <p:extLst>
      <p:ext uri="{BB962C8B-B14F-4D97-AF65-F5344CB8AC3E}">
        <p14:creationId xmlns:p14="http://schemas.microsoft.com/office/powerpoint/2010/main" val="22580476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增益均匀性</a:t>
            </a:r>
            <a:r>
              <a:rPr lang="en-US" altLang="zh-CN" dirty="0" smtClean="0"/>
              <a:t>&amp;</a:t>
            </a:r>
            <a:r>
              <a:rPr lang="zh-CN" altLang="en-US" dirty="0" smtClean="0"/>
              <a:t>串扰</a:t>
            </a:r>
            <a:endParaRPr lang="zh-CN" altLang="en-US" dirty="0"/>
          </a:p>
        </p:txBody>
      </p:sp>
      <p:pic>
        <p:nvPicPr>
          <p:cNvPr id="1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30421" y="1404818"/>
            <a:ext cx="2843012" cy="208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379950" y="3331569"/>
            <a:ext cx="2779311" cy="369332"/>
          </a:xfrm>
          <a:prstGeom prst="rect">
            <a:avLst/>
          </a:prstGeom>
          <a:noFill/>
        </p:spPr>
        <p:txBody>
          <a:bodyPr wrap="square" rtlCol="0">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不同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pad</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幅度</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分布三维图</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7977" y="1130392"/>
            <a:ext cx="3086623" cy="2311953"/>
          </a:xfrm>
          <a:prstGeom prst="rect">
            <a:avLst/>
          </a:prstGeom>
        </p:spPr>
      </p:pic>
      <p:sp>
        <p:nvSpPr>
          <p:cNvPr id="19" name="文本框 18"/>
          <p:cNvSpPr txBox="1"/>
          <p:nvPr/>
        </p:nvSpPr>
        <p:spPr>
          <a:xfrm>
            <a:off x="6049121" y="1925092"/>
            <a:ext cx="2008871" cy="338554"/>
          </a:xfrm>
          <a:prstGeom prst="rect">
            <a:avLst/>
          </a:prstGeom>
          <a:noFill/>
        </p:spPr>
        <p:txBody>
          <a:bodyPr wrap="square" rtlCol="0">
            <a:spAutoFit/>
          </a:bodyPr>
          <a:lstStyle/>
          <a:p>
            <a:r>
              <a:rPr lang="en-US" altLang="zh-CN" sz="1600" dirty="0" smtClean="0">
                <a:latin typeface="Times New Roman" panose="02020603050405020304" pitchFamily="18" charset="0"/>
                <a:cs typeface="Times New Roman" panose="02020603050405020304" pitchFamily="18" charset="0"/>
              </a:rPr>
              <a:t>RMS/Mean~19.0%</a:t>
            </a:r>
            <a:endParaRPr lang="zh-CN" altLang="en-US" sz="1600" dirty="0">
              <a:latin typeface="Times New Roman" panose="02020603050405020304" pitchFamily="18" charset="0"/>
              <a:cs typeface="Times New Roman" panose="02020603050405020304" pitchFamily="18" charset="0"/>
            </a:endParaRPr>
          </a:p>
        </p:txBody>
      </p:sp>
      <p:pic>
        <p:nvPicPr>
          <p:cNvPr id="20" name="图片 19"/>
          <p:cNvPicPr>
            <a:picLocks noChangeAspect="1"/>
          </p:cNvPicPr>
          <p:nvPr/>
        </p:nvPicPr>
        <p:blipFill rotWithShape="1">
          <a:blip r:embed="rId5">
            <a:extLst>
              <a:ext uri="{28A0092B-C50C-407E-A947-70E740481C1C}">
                <a14:useLocalDpi xmlns:a14="http://schemas.microsoft.com/office/drawing/2010/main" val="0"/>
              </a:ext>
            </a:extLst>
          </a:blip>
          <a:srcRect t="6190" r="7143"/>
          <a:stretch>
            <a:fillRect/>
          </a:stretch>
        </p:blipFill>
        <p:spPr>
          <a:xfrm>
            <a:off x="3000497" y="1405778"/>
            <a:ext cx="2541652" cy="1925791"/>
          </a:xfrm>
          <a:prstGeom prst="rect">
            <a:avLst/>
          </a:prstGeom>
        </p:spPr>
      </p:pic>
      <p:sp>
        <p:nvSpPr>
          <p:cNvPr id="21" name="矩形 20"/>
          <p:cNvSpPr/>
          <p:nvPr/>
        </p:nvSpPr>
        <p:spPr>
          <a:xfrm>
            <a:off x="3141524" y="3331569"/>
            <a:ext cx="2682081" cy="369332"/>
          </a:xfrm>
          <a:prstGeom prst="rect">
            <a:avLst/>
          </a:prstGeom>
        </p:spPr>
        <p:txBody>
          <a:bodyPr wrap="none">
            <a:spAutoFit/>
          </a:bodyPr>
          <a:lstStyle/>
          <a:p>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不同</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pad</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幅度分布</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二</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维</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图</a:t>
            </a:r>
          </a:p>
        </p:txBody>
      </p:sp>
      <p:sp>
        <p:nvSpPr>
          <p:cNvPr id="23" name="灯片编号占位符 22"/>
          <p:cNvSpPr>
            <a:spLocks noGrp="1"/>
          </p:cNvSpPr>
          <p:nvPr>
            <p:ph type="sldNum" sz="quarter" idx="12"/>
          </p:nvPr>
        </p:nvSpPr>
        <p:spPr/>
        <p:txBody>
          <a:bodyPr/>
          <a:lstStyle/>
          <a:p>
            <a:fld id="{43839631-49CD-487E-A955-9C3740CF100C}" type="slidenum">
              <a:rPr lang="zh-CN" altLang="en-US" smtClean="0"/>
              <a:pPr/>
              <a:t>19</a:t>
            </a:fld>
            <a:endParaRPr lang="zh-CN" altLang="en-US"/>
          </a:p>
        </p:txBody>
      </p:sp>
      <p:sp>
        <p:nvSpPr>
          <p:cNvPr id="22" name="文本框 21"/>
          <p:cNvSpPr txBox="1"/>
          <p:nvPr/>
        </p:nvSpPr>
        <p:spPr>
          <a:xfrm>
            <a:off x="362213" y="1130392"/>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增益均匀性</a:t>
            </a:r>
            <a:endParaRPr lang="zh-CN" altLang="en-US" sz="2400"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6"/>
          <a:stretch>
            <a:fillRect/>
          </a:stretch>
        </p:blipFill>
        <p:spPr>
          <a:xfrm>
            <a:off x="433050" y="4728198"/>
            <a:ext cx="4867562" cy="1237734"/>
          </a:xfrm>
          <a:prstGeom prst="rect">
            <a:avLst/>
          </a:prstGeom>
        </p:spPr>
      </p:pic>
      <p:sp>
        <p:nvSpPr>
          <p:cNvPr id="26" name="文本框 25"/>
          <p:cNvSpPr txBox="1"/>
          <p:nvPr/>
        </p:nvSpPr>
        <p:spPr>
          <a:xfrm>
            <a:off x="362212" y="4101048"/>
            <a:ext cx="233910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利用宇宙线测量</a:t>
            </a:r>
            <a:endParaRPr lang="zh-CN" altLang="en-US" sz="2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5563259" y="4978748"/>
            <a:ext cx="2980594"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当事例击中</a:t>
            </a:r>
            <a:r>
              <a:rPr lang="en-US" altLang="zh-CN" dirty="0" smtClean="0">
                <a:latin typeface="微软雅黑" panose="020B0503020204020204" pitchFamily="34" charset="-122"/>
                <a:ea typeface="微软雅黑" panose="020B0503020204020204" pitchFamily="34" charset="-122"/>
              </a:rPr>
              <a:t>pad</a:t>
            </a:r>
            <a:r>
              <a:rPr lang="zh-CN" altLang="en-US" dirty="0" smtClean="0">
                <a:latin typeface="微软雅黑" panose="020B0503020204020204" pitchFamily="34" charset="-122"/>
                <a:ea typeface="微软雅黑" panose="020B0503020204020204" pitchFamily="34" charset="-122"/>
              </a:rPr>
              <a:t>后，对相邻</a:t>
            </a:r>
            <a:r>
              <a:rPr lang="en-US" altLang="zh-CN" dirty="0" smtClean="0">
                <a:latin typeface="微软雅黑" panose="020B0503020204020204" pitchFamily="34" charset="-122"/>
                <a:ea typeface="微软雅黑" panose="020B0503020204020204" pitchFamily="34" charset="-122"/>
              </a:rPr>
              <a:t>pad</a:t>
            </a:r>
            <a:r>
              <a:rPr lang="zh-CN" altLang="en-US" dirty="0" smtClean="0">
                <a:latin typeface="微软雅黑" panose="020B0503020204020204" pitchFamily="34" charset="-122"/>
                <a:ea typeface="微软雅黑" panose="020B0503020204020204" pitchFamily="34" charset="-122"/>
              </a:rPr>
              <a:t>有影响的事例数所占比例为</a:t>
            </a:r>
            <a:r>
              <a:rPr lang="en-US" altLang="zh-CN" dirty="0" smtClean="0">
                <a:latin typeface="微软雅黑" panose="020B0503020204020204" pitchFamily="34" charset="-122"/>
                <a:ea typeface="微软雅黑" panose="020B0503020204020204" pitchFamily="34" charset="-122"/>
              </a:rPr>
              <a:t>1.54%</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0016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背景</a:t>
            </a:r>
            <a:endParaRPr lang="en-US" altLang="zh-CN" dirty="0"/>
          </a:p>
          <a:p>
            <a:r>
              <a:rPr lang="zh-CN" altLang="en-US" dirty="0" smtClean="0"/>
              <a:t>方案介绍</a:t>
            </a:r>
            <a:endParaRPr lang="en-US" altLang="zh-CN" dirty="0" smtClean="0"/>
          </a:p>
          <a:p>
            <a:pPr lvl="1"/>
            <a:r>
              <a:rPr lang="en-US" altLang="zh-CN" dirty="0" smtClean="0"/>
              <a:t>GEM</a:t>
            </a:r>
            <a:r>
              <a:rPr lang="zh-CN" altLang="en-US" dirty="0" smtClean="0"/>
              <a:t>探测器</a:t>
            </a:r>
            <a:endParaRPr lang="en-US" altLang="zh-CN" dirty="0" smtClean="0"/>
          </a:p>
          <a:p>
            <a:pPr lvl="1"/>
            <a:r>
              <a:rPr lang="zh-CN" altLang="en-US" dirty="0"/>
              <a:t>半</a:t>
            </a:r>
            <a:r>
              <a:rPr lang="zh-CN" altLang="en-US" dirty="0" smtClean="0"/>
              <a:t>数字化读出芯片</a:t>
            </a:r>
            <a:endParaRPr lang="en-US" altLang="zh-CN" dirty="0" smtClean="0"/>
          </a:p>
          <a:p>
            <a:pPr lvl="1"/>
            <a:r>
              <a:rPr lang="zh-CN" altLang="en-US" dirty="0" smtClean="0"/>
              <a:t>读出方案</a:t>
            </a:r>
            <a:endParaRPr lang="en-US" altLang="zh-CN" dirty="0" smtClean="0"/>
          </a:p>
          <a:p>
            <a:pPr lvl="1"/>
            <a:r>
              <a:rPr lang="zh-CN" altLang="en-US" dirty="0"/>
              <a:t>第</a:t>
            </a:r>
            <a:r>
              <a:rPr lang="zh-CN" altLang="en-US" dirty="0" smtClean="0"/>
              <a:t>一阶段设计</a:t>
            </a:r>
            <a:endParaRPr lang="en-US" altLang="zh-CN" dirty="0" smtClean="0"/>
          </a:p>
          <a:p>
            <a:r>
              <a:rPr lang="zh-CN" altLang="en-US" dirty="0" smtClean="0"/>
              <a:t>测试结果</a:t>
            </a:r>
            <a:endParaRPr lang="en-US" altLang="zh-CN" dirty="0" smtClean="0"/>
          </a:p>
          <a:p>
            <a:r>
              <a:rPr lang="zh-CN" altLang="en-US" dirty="0" smtClean="0"/>
              <a:t>总结</a:t>
            </a:r>
            <a:r>
              <a:rPr lang="en-US" altLang="zh-CN" dirty="0" smtClean="0"/>
              <a:t>&amp;</a:t>
            </a:r>
            <a:r>
              <a:rPr lang="zh-CN" altLang="en-US" dirty="0" smtClean="0"/>
              <a:t>下一步方案</a:t>
            </a:r>
            <a:endParaRPr lang="en-US" altLang="zh-CN" dirty="0" smtClean="0"/>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2</a:t>
            </a:fld>
            <a:endParaRPr lang="zh-CN" altLang="en-US"/>
          </a:p>
        </p:txBody>
      </p:sp>
    </p:spTree>
    <p:extLst>
      <p:ext uri="{BB962C8B-B14F-4D97-AF65-F5344CB8AC3E}">
        <p14:creationId xmlns:p14="http://schemas.microsoft.com/office/powerpoint/2010/main" val="674518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solidFill>
                  <a:schemeClr val="bg1">
                    <a:lumMod val="75000"/>
                  </a:schemeClr>
                </a:solidFill>
              </a:rPr>
              <a:t>方案介绍</a:t>
            </a:r>
            <a:endParaRPr lang="en-US" altLang="zh-CN" dirty="0" smtClean="0">
              <a:solidFill>
                <a:schemeClr val="bg1">
                  <a:lumMod val="75000"/>
                </a:schemeClr>
              </a:solidFill>
            </a:endParaRPr>
          </a:p>
          <a:p>
            <a:pPr lvl="1"/>
            <a:r>
              <a:rPr lang="en-US" altLang="zh-CN" dirty="0" smtClean="0">
                <a:solidFill>
                  <a:schemeClr val="bg1">
                    <a:lumMod val="75000"/>
                  </a:schemeClr>
                </a:solidFill>
              </a:rPr>
              <a:t>GEM</a:t>
            </a:r>
            <a:r>
              <a:rPr lang="zh-CN" altLang="en-US" dirty="0" smtClean="0">
                <a:solidFill>
                  <a:schemeClr val="bg1">
                    <a:lumMod val="75000"/>
                  </a:schemeClr>
                </a:solidFill>
              </a:rPr>
              <a:t>探测器</a:t>
            </a:r>
            <a:endParaRPr lang="en-US" altLang="zh-CN" dirty="0" smtClean="0">
              <a:solidFill>
                <a:schemeClr val="bg1">
                  <a:lumMod val="75000"/>
                </a:schemeClr>
              </a:solidFill>
            </a:endParaRPr>
          </a:p>
          <a:p>
            <a:pPr lvl="1"/>
            <a:r>
              <a:rPr lang="zh-CN" altLang="en-US" dirty="0">
                <a:solidFill>
                  <a:schemeClr val="bg1">
                    <a:lumMod val="75000"/>
                  </a:schemeClr>
                </a:solidFill>
              </a:rPr>
              <a:t>半</a:t>
            </a:r>
            <a:r>
              <a:rPr lang="zh-CN" altLang="en-US" dirty="0" smtClean="0">
                <a:solidFill>
                  <a:schemeClr val="bg1">
                    <a:lumMod val="75000"/>
                  </a:schemeClr>
                </a:solidFill>
              </a:rPr>
              <a:t>数字化读出芯片</a:t>
            </a:r>
            <a:endParaRPr lang="en-US" altLang="zh-CN" dirty="0" smtClean="0">
              <a:solidFill>
                <a:schemeClr val="bg1">
                  <a:lumMod val="75000"/>
                </a:schemeClr>
              </a:solidFill>
            </a:endParaRPr>
          </a:p>
          <a:p>
            <a:pPr lvl="1"/>
            <a:r>
              <a:rPr lang="zh-CN" altLang="en-US" dirty="0" smtClean="0">
                <a:solidFill>
                  <a:schemeClr val="bg1">
                    <a:lumMod val="75000"/>
                  </a:schemeClr>
                </a:solidFill>
              </a:rPr>
              <a:t>读出方案</a:t>
            </a:r>
            <a:endParaRPr lang="en-US" altLang="zh-CN" dirty="0" smtClean="0">
              <a:solidFill>
                <a:schemeClr val="bg1">
                  <a:lumMod val="75000"/>
                </a:schemeClr>
              </a:solidFill>
            </a:endParaRPr>
          </a:p>
          <a:p>
            <a:pPr lvl="1"/>
            <a:r>
              <a:rPr lang="zh-CN" altLang="en-US" dirty="0">
                <a:solidFill>
                  <a:schemeClr val="bg1">
                    <a:lumMod val="75000"/>
                  </a:schemeClr>
                </a:solidFill>
              </a:rPr>
              <a:t>第</a:t>
            </a:r>
            <a:r>
              <a:rPr lang="zh-CN" altLang="en-US" dirty="0" smtClean="0">
                <a:solidFill>
                  <a:schemeClr val="bg1">
                    <a:lumMod val="75000"/>
                  </a:schemeClr>
                </a:solidFill>
              </a:rPr>
              <a:t>一阶段设计</a:t>
            </a:r>
            <a:endParaRPr lang="en-US" altLang="zh-CN" dirty="0" smtClean="0">
              <a:solidFill>
                <a:schemeClr val="bg1">
                  <a:lumMod val="75000"/>
                </a:schemeClr>
              </a:solidFill>
            </a:endParaRPr>
          </a:p>
          <a:p>
            <a:r>
              <a:rPr lang="zh-CN" altLang="en-US" dirty="0" smtClean="0">
                <a:solidFill>
                  <a:schemeClr val="bg1">
                    <a:lumMod val="75000"/>
                  </a:schemeClr>
                </a:solidFill>
              </a:rPr>
              <a:t>测试结果</a:t>
            </a:r>
            <a:endParaRPr lang="en-US" altLang="zh-CN" dirty="0" smtClean="0">
              <a:solidFill>
                <a:schemeClr val="bg1">
                  <a:lumMod val="75000"/>
                </a:schemeClr>
              </a:solidFill>
            </a:endParaRPr>
          </a:p>
          <a:p>
            <a:r>
              <a:rPr lang="zh-CN" altLang="en-US" dirty="0" smtClean="0"/>
              <a:t>总结</a:t>
            </a:r>
            <a:r>
              <a:rPr lang="en-US" altLang="zh-CN" dirty="0" smtClean="0"/>
              <a:t>&amp;</a:t>
            </a:r>
            <a:r>
              <a:rPr lang="zh-CN" altLang="en-US" dirty="0" smtClean="0"/>
              <a:t>下一步方案</a:t>
            </a:r>
            <a:endParaRPr lang="en-US" altLang="zh-CN" dirty="0" smtClean="0"/>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20</a:t>
            </a:fld>
            <a:endParaRPr lang="zh-CN" altLang="en-US"/>
          </a:p>
        </p:txBody>
      </p:sp>
    </p:spTree>
    <p:extLst>
      <p:ext uri="{BB962C8B-B14F-4D97-AF65-F5344CB8AC3E}">
        <p14:creationId xmlns:p14="http://schemas.microsoft.com/office/powerpoint/2010/main" val="2725902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读出</a:t>
            </a:r>
            <a:r>
              <a:rPr lang="zh-CN" altLang="en-US" dirty="0" smtClean="0"/>
              <a:t>电子学动态范围</a:t>
            </a:r>
            <a:r>
              <a:rPr lang="en-US" altLang="zh-CN" dirty="0" smtClean="0"/>
              <a:t>2fC~500fC</a:t>
            </a:r>
            <a:endParaRPr lang="en-US" altLang="zh-CN" dirty="0"/>
          </a:p>
          <a:p>
            <a:r>
              <a:rPr lang="zh-CN" altLang="en-US" dirty="0" smtClean="0"/>
              <a:t>通道间增益不均匀性</a:t>
            </a:r>
            <a:r>
              <a:rPr lang="en-US" altLang="zh-CN" dirty="0" smtClean="0"/>
              <a:t>&lt; 1%</a:t>
            </a:r>
          </a:p>
          <a:p>
            <a:r>
              <a:rPr lang="zh-CN" altLang="en-US" dirty="0"/>
              <a:t>验中所用的</a:t>
            </a:r>
            <a:r>
              <a:rPr lang="en-US" altLang="zh-CN" dirty="0"/>
              <a:t>GEM</a:t>
            </a:r>
            <a:r>
              <a:rPr lang="zh-CN" altLang="en-US" dirty="0"/>
              <a:t>探测器的增益的不均匀约为</a:t>
            </a:r>
            <a:r>
              <a:rPr lang="en-US" altLang="zh-CN" dirty="0" smtClean="0"/>
              <a:t>19%</a:t>
            </a:r>
          </a:p>
          <a:p>
            <a:r>
              <a:rPr lang="zh-CN" altLang="en-US" dirty="0" smtClean="0"/>
              <a:t>击中</a:t>
            </a:r>
            <a:r>
              <a:rPr lang="en-US" altLang="zh-CN" dirty="0"/>
              <a:t>pad</a:t>
            </a:r>
            <a:r>
              <a:rPr lang="zh-CN" altLang="en-US" dirty="0"/>
              <a:t>后，对相邻</a:t>
            </a:r>
            <a:r>
              <a:rPr lang="en-US" altLang="zh-CN" dirty="0"/>
              <a:t>pad</a:t>
            </a:r>
            <a:r>
              <a:rPr lang="zh-CN" altLang="en-US" dirty="0"/>
              <a:t>产生影响的</a:t>
            </a:r>
            <a:r>
              <a:rPr lang="zh-CN" altLang="en-US" dirty="0" smtClean="0"/>
              <a:t>事例</a:t>
            </a:r>
            <a:r>
              <a:rPr lang="zh-CN" altLang="en-US" dirty="0"/>
              <a:t>数所占的比例为</a:t>
            </a:r>
            <a:r>
              <a:rPr lang="en-US" altLang="zh-CN" dirty="0" smtClean="0"/>
              <a:t>1.54%</a:t>
            </a:r>
            <a:endParaRPr lang="zh-CN" altLang="en-US" dirty="0"/>
          </a:p>
        </p:txBody>
      </p:sp>
      <p:sp>
        <p:nvSpPr>
          <p:cNvPr id="3" name="标题 2"/>
          <p:cNvSpPr>
            <a:spLocks noGrp="1"/>
          </p:cNvSpPr>
          <p:nvPr>
            <p:ph type="title"/>
          </p:nvPr>
        </p:nvSpPr>
        <p:spPr/>
        <p:txBody>
          <a:bodyPr/>
          <a:lstStyle/>
          <a:p>
            <a:r>
              <a:rPr lang="zh-CN" altLang="en-US" dirty="0" smtClean="0"/>
              <a:t>总结</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21</a:t>
            </a:fld>
            <a:endParaRPr lang="zh-CN" altLang="en-US"/>
          </a:p>
        </p:txBody>
      </p:sp>
    </p:spTree>
    <p:extLst>
      <p:ext uri="{BB962C8B-B14F-4D97-AF65-F5344CB8AC3E}">
        <p14:creationId xmlns:p14="http://schemas.microsoft.com/office/powerpoint/2010/main" val="12077791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下一步</a:t>
            </a:r>
          </a:p>
        </p:txBody>
      </p:sp>
      <p:sp>
        <p:nvSpPr>
          <p:cNvPr id="10" name="灯片编号占位符 9"/>
          <p:cNvSpPr>
            <a:spLocks noGrp="1"/>
          </p:cNvSpPr>
          <p:nvPr>
            <p:ph type="sldNum" sz="quarter" idx="12"/>
          </p:nvPr>
        </p:nvSpPr>
        <p:spPr/>
        <p:txBody>
          <a:bodyPr/>
          <a:lstStyle/>
          <a:p>
            <a:fld id="{43839631-49CD-487E-A955-9C3740CF100C}" type="slidenum">
              <a:rPr lang="zh-CN" altLang="en-US" smtClean="0"/>
              <a:pPr/>
              <a:t>22</a:t>
            </a:fld>
            <a:endParaRPr lang="zh-CN" altLang="en-US"/>
          </a:p>
        </p:txBody>
      </p:sp>
      <p:pic>
        <p:nvPicPr>
          <p:cNvPr id="6334" name="图片 6333"/>
          <p:cNvPicPr>
            <a:picLocks noChangeAspect="1"/>
          </p:cNvPicPr>
          <p:nvPr/>
        </p:nvPicPr>
        <p:blipFill>
          <a:blip r:embed="rId3"/>
          <a:stretch>
            <a:fillRect/>
          </a:stretch>
        </p:blipFill>
        <p:spPr>
          <a:xfrm>
            <a:off x="5405625" y="1756899"/>
            <a:ext cx="2980950" cy="3224934"/>
          </a:xfrm>
          <a:prstGeom prst="rect">
            <a:avLst/>
          </a:prstGeom>
        </p:spPr>
      </p:pic>
      <p:pic>
        <p:nvPicPr>
          <p:cNvPr id="327" name="图片 326"/>
          <p:cNvPicPr>
            <a:picLocks noChangeAspect="1"/>
          </p:cNvPicPr>
          <p:nvPr/>
        </p:nvPicPr>
        <p:blipFill>
          <a:blip r:embed="rId4"/>
          <a:stretch>
            <a:fillRect/>
          </a:stretch>
        </p:blipFill>
        <p:spPr>
          <a:xfrm>
            <a:off x="517103" y="1440393"/>
            <a:ext cx="3596641" cy="3600000"/>
          </a:xfrm>
          <a:prstGeom prst="rect">
            <a:avLst/>
          </a:prstGeom>
        </p:spPr>
      </p:pic>
      <p:sp>
        <p:nvSpPr>
          <p:cNvPr id="6335" name="文本框 6334"/>
          <p:cNvSpPr txBox="1"/>
          <p:nvPr/>
        </p:nvSpPr>
        <p:spPr>
          <a:xfrm>
            <a:off x="788795" y="5040393"/>
            <a:ext cx="3324949" cy="707886"/>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ASIC</a:t>
            </a:r>
            <a:r>
              <a:rPr lang="zh-CN" altLang="en-US" sz="2000" dirty="0" smtClean="0">
                <a:latin typeface="微软雅黑" panose="020B0503020204020204" pitchFamily="34" charset="-122"/>
                <a:ea typeface="微软雅黑" panose="020B0503020204020204" pitchFamily="34" charset="-122"/>
              </a:rPr>
              <a:t>集成至探测器读出平面</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盲埋</a:t>
            </a:r>
            <a:r>
              <a:rPr lang="zh-CN" altLang="en-US" sz="2000" dirty="0" smtClean="0">
                <a:latin typeface="微软雅黑" panose="020B0503020204020204" pitchFamily="34" charset="-122"/>
                <a:ea typeface="微软雅黑" panose="020B0503020204020204" pitchFamily="34" charset="-122"/>
              </a:rPr>
              <a:t>孔工艺</a:t>
            </a:r>
            <a:endParaRPr lang="zh-CN" altLang="en-US" sz="2000" dirty="0">
              <a:latin typeface="微软雅黑" panose="020B0503020204020204" pitchFamily="34" charset="-122"/>
              <a:ea typeface="微软雅黑" panose="020B0503020204020204" pitchFamily="34" charset="-122"/>
            </a:endParaRPr>
          </a:p>
        </p:txBody>
      </p:sp>
      <p:sp>
        <p:nvSpPr>
          <p:cNvPr id="329" name="文本框 328"/>
          <p:cNvSpPr txBox="1"/>
          <p:nvPr/>
        </p:nvSpPr>
        <p:spPr>
          <a:xfrm>
            <a:off x="6256982" y="5041647"/>
            <a:ext cx="1278235"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DAQ</a:t>
            </a:r>
            <a:r>
              <a:rPr lang="zh-CN" altLang="en-US" sz="2000" dirty="0" smtClean="0">
                <a:latin typeface="微软雅黑" panose="020B0503020204020204" pitchFamily="34" charset="-122"/>
                <a:ea typeface="微软雅黑" panose="020B0503020204020204" pitchFamily="34" charset="-122"/>
              </a:rPr>
              <a:t>系统</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17175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51E83E7-BF4F-4EA8-89C7-22E627A5D15F}" type="slidenum">
              <a:rPr lang="zh-CN" altLang="en-US" smtClean="0"/>
              <a:pPr/>
              <a:t>23</a:t>
            </a:fld>
            <a:endParaRPr lang="zh-CN" altLang="en-US" dirty="0"/>
          </a:p>
        </p:txBody>
      </p:sp>
      <p:sp>
        <p:nvSpPr>
          <p:cNvPr id="6" name="文本框 5"/>
          <p:cNvSpPr txBox="1"/>
          <p:nvPr/>
        </p:nvSpPr>
        <p:spPr>
          <a:xfrm>
            <a:off x="2630185" y="3113070"/>
            <a:ext cx="4416594" cy="1107996"/>
          </a:xfrm>
          <a:prstGeom prst="rect">
            <a:avLst/>
          </a:prstGeom>
          <a:noFill/>
        </p:spPr>
        <p:txBody>
          <a:bodyPr wrap="none" rtlCol="0">
            <a:spAutoFit/>
          </a:bodyPr>
          <a:lstStyle/>
          <a:p>
            <a:r>
              <a:rPr lang="zh-CN" altLang="en-US" sz="6600" b="1" dirty="0" smtClean="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感谢聆听！</a:t>
            </a:r>
            <a:endParaRPr lang="zh-CN" altLang="en-US" sz="66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05355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smtClean="0"/>
              <a:t>Backup</a:t>
            </a:r>
            <a:endParaRPr lang="zh-CN" altLang="en-US" dirty="0"/>
          </a:p>
        </p:txBody>
      </p:sp>
      <p:sp>
        <p:nvSpPr>
          <p:cNvPr id="4" name="灯片编号占位符 3"/>
          <p:cNvSpPr>
            <a:spLocks noGrp="1"/>
          </p:cNvSpPr>
          <p:nvPr>
            <p:ph type="sldNum" sz="quarter" idx="12"/>
          </p:nvPr>
        </p:nvSpPr>
        <p:spPr/>
        <p:txBody>
          <a:bodyPr/>
          <a:lstStyle/>
          <a:p>
            <a:fld id="{751E83E7-BF4F-4EA8-89C7-22E627A5D15F}" type="slidenum">
              <a:rPr lang="zh-CN" altLang="en-US" smtClean="0"/>
              <a:pPr/>
              <a:t>24</a:t>
            </a:fld>
            <a:endParaRPr lang="zh-CN" altLang="en-US" dirty="0"/>
          </a:p>
        </p:txBody>
      </p:sp>
    </p:spTree>
    <p:extLst>
      <p:ext uri="{BB962C8B-B14F-4D97-AF65-F5344CB8AC3E}">
        <p14:creationId xmlns:p14="http://schemas.microsoft.com/office/powerpoint/2010/main" val="6291399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芯片自刻度</a:t>
            </a:r>
            <a:endParaRPr lang="en-US" altLang="zh-CN" dirty="0" smtClean="0"/>
          </a:p>
          <a:p>
            <a:pPr lvl="1"/>
            <a:r>
              <a:rPr lang="zh-CN" altLang="en-US" dirty="0"/>
              <a:t>利用芯片比较器测量噪声</a:t>
            </a:r>
            <a:endParaRPr lang="en-US" altLang="zh-CN" dirty="0"/>
          </a:p>
          <a:p>
            <a:pPr lvl="1"/>
            <a:r>
              <a:rPr lang="zh-CN" altLang="en-US" dirty="0"/>
              <a:t>原理</a:t>
            </a:r>
            <a:endParaRPr lang="en-US" altLang="zh-CN" dirty="0"/>
          </a:p>
          <a:p>
            <a:pPr lvl="2"/>
            <a:r>
              <a:rPr lang="zh-CN" altLang="en-US" dirty="0"/>
              <a:t>用信号发生器通过电容产生电荷</a:t>
            </a:r>
            <a:endParaRPr lang="en-US" altLang="zh-CN" dirty="0"/>
          </a:p>
          <a:p>
            <a:pPr lvl="2"/>
            <a:r>
              <a:rPr lang="zh-CN" altLang="en-US" dirty="0"/>
              <a:t>同时信号发生器产生一个的同频率的时钟信号</a:t>
            </a:r>
            <a:endParaRPr lang="en-US" altLang="zh-CN" dirty="0"/>
          </a:p>
          <a:p>
            <a:pPr lvl="2"/>
            <a:r>
              <a:rPr lang="zh-CN" altLang="en-US" dirty="0"/>
              <a:t>设定一个阈值</a:t>
            </a:r>
            <a:endParaRPr lang="en-US" altLang="zh-CN" dirty="0"/>
          </a:p>
          <a:p>
            <a:pPr lvl="2"/>
            <a:r>
              <a:rPr lang="en-US" altLang="zh-CN" dirty="0"/>
              <a:t>FPGA</a:t>
            </a:r>
            <a:r>
              <a:rPr lang="zh-CN" altLang="en-US" dirty="0"/>
              <a:t>同时计数比较器输出个数和时钟个数</a:t>
            </a:r>
            <a:endParaRPr lang="en-US" altLang="zh-CN" dirty="0"/>
          </a:p>
          <a:p>
            <a:pPr lvl="2"/>
            <a:r>
              <a:rPr lang="zh-CN" altLang="en-US" dirty="0"/>
              <a:t>比值即为该阈值对应的触发率</a:t>
            </a:r>
          </a:p>
          <a:p>
            <a:endParaRPr lang="zh-CN" altLang="en-US" dirty="0"/>
          </a:p>
        </p:txBody>
      </p:sp>
      <p:sp>
        <p:nvSpPr>
          <p:cNvPr id="3" name="标题 2"/>
          <p:cNvSpPr>
            <a:spLocks noGrp="1"/>
          </p:cNvSpPr>
          <p:nvPr>
            <p:ph type="title"/>
          </p:nvPr>
        </p:nvSpPr>
        <p:spPr/>
        <p:txBody>
          <a:bodyPr/>
          <a:lstStyle/>
          <a:p>
            <a:r>
              <a:rPr lang="zh-CN" altLang="en-US" dirty="0" smtClean="0"/>
              <a:t>电子学测试</a:t>
            </a:r>
            <a:endParaRPr lang="zh-CN" altLang="en-US" dirty="0"/>
          </a:p>
        </p:txBody>
      </p:sp>
      <p:pic>
        <p:nvPicPr>
          <p:cNvPr id="4" name="图片 3"/>
          <p:cNvPicPr>
            <a:picLocks noChangeAspect="1"/>
          </p:cNvPicPr>
          <p:nvPr/>
        </p:nvPicPr>
        <p:blipFill>
          <a:blip r:embed="rId2"/>
          <a:stretch>
            <a:fillRect/>
          </a:stretch>
        </p:blipFill>
        <p:spPr>
          <a:xfrm>
            <a:off x="4698842" y="4285925"/>
            <a:ext cx="4289077" cy="2232000"/>
          </a:xfrm>
          <a:prstGeom prst="rect">
            <a:avLst/>
          </a:prstGeom>
        </p:spPr>
      </p:pic>
      <p:sp>
        <p:nvSpPr>
          <p:cNvPr id="6" name="灯片编号占位符 5"/>
          <p:cNvSpPr>
            <a:spLocks noGrp="1"/>
          </p:cNvSpPr>
          <p:nvPr>
            <p:ph type="sldNum" sz="quarter" idx="12"/>
          </p:nvPr>
        </p:nvSpPr>
        <p:spPr/>
        <p:txBody>
          <a:bodyPr/>
          <a:lstStyle/>
          <a:p>
            <a:fld id="{43839631-49CD-487E-A955-9C3740CF100C}" type="slidenum">
              <a:rPr lang="zh-CN" altLang="en-US" smtClean="0"/>
              <a:pPr/>
              <a:t>25</a:t>
            </a:fld>
            <a:endParaRPr lang="zh-CN" altLang="en-US"/>
          </a:p>
        </p:txBody>
      </p:sp>
    </p:spTree>
    <p:extLst>
      <p:ext uri="{BB962C8B-B14F-4D97-AF65-F5344CB8AC3E}">
        <p14:creationId xmlns:p14="http://schemas.microsoft.com/office/powerpoint/2010/main" val="35747068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6392" y="1106023"/>
            <a:ext cx="4881961" cy="5172234"/>
          </a:xfrm>
        </p:spPr>
        <p:txBody>
          <a:bodyPr/>
          <a:lstStyle/>
          <a:p>
            <a:pPr lvl="1"/>
            <a:r>
              <a:rPr lang="zh-CN" altLang="en-US" dirty="0"/>
              <a:t>原理</a:t>
            </a:r>
            <a:endParaRPr lang="en-US" altLang="zh-CN" dirty="0"/>
          </a:p>
          <a:p>
            <a:pPr lvl="2"/>
            <a:r>
              <a:rPr lang="zh-CN" altLang="en-US" dirty="0"/>
              <a:t>不断改变阈值，测量触发率</a:t>
            </a:r>
            <a:endParaRPr lang="en-US" altLang="zh-CN" dirty="0"/>
          </a:p>
          <a:p>
            <a:pPr lvl="2"/>
            <a:r>
              <a:rPr lang="zh-CN" altLang="en-US" dirty="0"/>
              <a:t>得到触发率和阈值关系曲线</a:t>
            </a:r>
            <a:r>
              <a:rPr lang="en-US" altLang="zh-CN" dirty="0"/>
              <a:t>	</a:t>
            </a:r>
          </a:p>
          <a:p>
            <a:pPr lvl="1"/>
            <a:r>
              <a:rPr lang="zh-CN" altLang="en-US" dirty="0"/>
              <a:t>物理含义</a:t>
            </a:r>
            <a:endParaRPr lang="en-US" altLang="zh-CN" dirty="0"/>
          </a:p>
          <a:p>
            <a:pPr lvl="2"/>
            <a:r>
              <a:rPr lang="zh-CN" altLang="en-US" dirty="0"/>
              <a:t>幅度分布概率密度累计曲线</a:t>
            </a:r>
            <a:endParaRPr lang="en-US" altLang="zh-CN" dirty="0"/>
          </a:p>
          <a:p>
            <a:pPr lvl="2"/>
            <a:r>
              <a:rPr lang="zh-CN" altLang="en-US" dirty="0"/>
              <a:t>相邻两个阈值做差得到噪声分布</a:t>
            </a:r>
            <a:endParaRPr lang="en-US" altLang="zh-CN" dirty="0"/>
          </a:p>
          <a:p>
            <a:pPr lvl="2"/>
            <a:r>
              <a:rPr lang="en-US" altLang="zh-CN" dirty="0"/>
              <a:t>S</a:t>
            </a:r>
            <a:r>
              <a:rPr lang="zh-CN" altLang="en-US" dirty="0"/>
              <a:t>曲线</a:t>
            </a:r>
            <a:r>
              <a:rPr lang="en-US" altLang="zh-CN" dirty="0"/>
              <a:t>50%</a:t>
            </a:r>
            <a:r>
              <a:rPr lang="zh-CN" altLang="en-US" dirty="0"/>
              <a:t>处对应的阈值即为该电荷量对应的阈值</a:t>
            </a:r>
          </a:p>
          <a:p>
            <a:endParaRPr lang="zh-CN" altLang="en-US" dirty="0"/>
          </a:p>
        </p:txBody>
      </p:sp>
      <p:sp>
        <p:nvSpPr>
          <p:cNvPr id="3" name="标题 2"/>
          <p:cNvSpPr>
            <a:spLocks noGrp="1"/>
          </p:cNvSpPr>
          <p:nvPr>
            <p:ph type="title"/>
          </p:nvPr>
        </p:nvSpPr>
        <p:spPr/>
        <p:txBody>
          <a:bodyPr/>
          <a:lstStyle/>
          <a:p>
            <a:r>
              <a:rPr lang="zh-CN" altLang="en-US" dirty="0" smtClean="0"/>
              <a:t>电子学测试</a:t>
            </a:r>
            <a:endParaRPr lang="zh-CN" altLang="en-US" dirty="0"/>
          </a:p>
        </p:txBody>
      </p:sp>
      <p:sp>
        <p:nvSpPr>
          <p:cNvPr id="4" name="灯片编号占位符 3"/>
          <p:cNvSpPr>
            <a:spLocks noGrp="1"/>
          </p:cNvSpPr>
          <p:nvPr>
            <p:ph type="sldNum" sz="quarter" idx="12"/>
          </p:nvPr>
        </p:nvSpPr>
        <p:spPr>
          <a:xfrm>
            <a:off x="7520704" y="6492875"/>
            <a:ext cx="984019" cy="365125"/>
          </a:xfrm>
        </p:spPr>
        <p:txBody>
          <a:bodyPr/>
          <a:lstStyle/>
          <a:p>
            <a:fld id="{6113E31D-E2AB-40D1-8B51-AFA5AFEF393A}" type="slidenum">
              <a:rPr lang="en-US" smtClean="0"/>
              <a:t>26</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932" r="7143"/>
          <a:stretch/>
        </p:blipFill>
        <p:spPr>
          <a:xfrm>
            <a:off x="5081977" y="609999"/>
            <a:ext cx="4040157" cy="3200133"/>
          </a:xfrm>
          <a:prstGeom prst="rect">
            <a:avLst/>
          </a:prstGeom>
        </p:spPr>
      </p:pic>
      <p:cxnSp>
        <p:nvCxnSpPr>
          <p:cNvPr id="6" name="直接连接符 5"/>
          <p:cNvCxnSpPr/>
          <p:nvPr/>
        </p:nvCxnSpPr>
        <p:spPr>
          <a:xfrm>
            <a:off x="5645072" y="3385314"/>
            <a:ext cx="33754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45072" y="3313876"/>
            <a:ext cx="337073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45072" y="3242438"/>
            <a:ext cx="337073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5072" y="3171000"/>
            <a:ext cx="337073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645072" y="3104325"/>
            <a:ext cx="33754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S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187" y="4019043"/>
            <a:ext cx="3785276" cy="28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DiffS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147" y="4128188"/>
            <a:ext cx="3534595" cy="265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下箭头 12"/>
          <p:cNvSpPr/>
          <p:nvPr/>
        </p:nvSpPr>
        <p:spPr>
          <a:xfrm>
            <a:off x="6213624" y="3666303"/>
            <a:ext cx="437626" cy="798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flipH="1">
            <a:off x="4655237" y="5037358"/>
            <a:ext cx="531455" cy="416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036004" y="3692140"/>
            <a:ext cx="1107996" cy="369332"/>
          </a:xfrm>
          <a:prstGeom prst="rect">
            <a:avLst/>
          </a:prstGeom>
          <a:noFill/>
        </p:spPr>
        <p:txBody>
          <a:bodyPr wrap="none" rtlCol="0">
            <a:spAutoFit/>
          </a:bodyPr>
          <a:lstStyle/>
          <a:p>
            <a:r>
              <a:rPr lang="zh-CN" altLang="en-US" dirty="0" smtClean="0">
                <a:solidFill>
                  <a:srgbClr val="FF0000"/>
                </a:solidFill>
              </a:rPr>
              <a:t>阈值电压</a:t>
            </a:r>
            <a:endParaRPr lang="zh-CN" altLang="en-US" dirty="0">
              <a:solidFill>
                <a:srgbClr val="FF0000"/>
              </a:solidFill>
            </a:endParaRPr>
          </a:p>
        </p:txBody>
      </p:sp>
      <p:cxnSp>
        <p:nvCxnSpPr>
          <p:cNvPr id="16" name="直接箭头连接符 15"/>
          <p:cNvCxnSpPr/>
          <p:nvPr/>
        </p:nvCxnSpPr>
        <p:spPr>
          <a:xfrm flipH="1" flipV="1">
            <a:off x="8012713" y="3385314"/>
            <a:ext cx="60838" cy="3643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5"/>
          <a:stretch>
            <a:fillRect/>
          </a:stretch>
        </p:blipFill>
        <p:spPr>
          <a:xfrm>
            <a:off x="7160425" y="1943774"/>
            <a:ext cx="1751158" cy="794464"/>
          </a:xfrm>
          <a:prstGeom prst="rect">
            <a:avLst/>
          </a:prstGeom>
        </p:spPr>
      </p:pic>
    </p:spTree>
    <p:extLst>
      <p:ext uri="{BB962C8B-B14F-4D97-AF65-F5344CB8AC3E}">
        <p14:creationId xmlns:p14="http://schemas.microsoft.com/office/powerpoint/2010/main" val="136813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CEPC</a:t>
            </a:r>
            <a:r>
              <a:rPr lang="zh-CN" altLang="en-US" dirty="0" smtClean="0"/>
              <a:t>项目</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3</a:t>
            </a:fld>
            <a:endParaRPr lang="zh-CN" altLang="en-US" dirty="0"/>
          </a:p>
        </p:txBody>
      </p:sp>
      <p:pic>
        <p:nvPicPr>
          <p:cNvPr id="5" name="图片 4"/>
          <p:cNvPicPr>
            <a:picLocks noChangeAspect="1"/>
          </p:cNvPicPr>
          <p:nvPr/>
        </p:nvPicPr>
        <p:blipFill>
          <a:blip r:embed="rId3"/>
          <a:stretch>
            <a:fillRect/>
          </a:stretch>
        </p:blipFill>
        <p:spPr>
          <a:xfrm>
            <a:off x="546238" y="1209698"/>
            <a:ext cx="4095750" cy="2724150"/>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1756" y="1209698"/>
            <a:ext cx="3468688"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6054725" y="1651691"/>
            <a:ext cx="1123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err="1">
                <a:solidFill>
                  <a:srgbClr val="00B050"/>
                </a:solidFill>
              </a:rPr>
              <a:t>e</a:t>
            </a:r>
            <a:r>
              <a:rPr lang="en-US" altLang="zh-CN" sz="1800" b="1" baseline="30000" dirty="0" err="1">
                <a:solidFill>
                  <a:srgbClr val="00B050"/>
                </a:solidFill>
              </a:rPr>
              <a:t>+</a:t>
            </a:r>
            <a:r>
              <a:rPr lang="en-US" altLang="zh-CN" sz="1800" b="1" dirty="0" err="1">
                <a:solidFill>
                  <a:srgbClr val="00B050"/>
                </a:solidFill>
              </a:rPr>
              <a:t>e</a:t>
            </a:r>
            <a:r>
              <a:rPr lang="en-US" altLang="zh-CN" sz="1800" b="1" baseline="30000" dirty="0">
                <a:solidFill>
                  <a:srgbClr val="00B050"/>
                </a:solidFill>
              </a:rPr>
              <a:t>-</a:t>
            </a:r>
            <a:r>
              <a:rPr lang="en-US" altLang="zh-CN" sz="1800" b="1" dirty="0">
                <a:solidFill>
                  <a:srgbClr val="00B050"/>
                </a:solidFill>
              </a:rPr>
              <a:t> </a:t>
            </a:r>
            <a:r>
              <a:rPr lang="en-US" altLang="zh-CN" sz="1800" b="1" dirty="0">
                <a:solidFill>
                  <a:srgbClr val="00B050"/>
                </a:solidFill>
                <a:sym typeface="Symbol" panose="05050102010706020507" pitchFamily="18" charset="2"/>
              </a:rPr>
              <a:t> ZH</a:t>
            </a:r>
            <a:endParaRPr lang="zh-CN" altLang="en-US" sz="1800" b="1" dirty="0">
              <a:solidFill>
                <a:srgbClr val="00B050"/>
              </a:solidFill>
            </a:endParaRPr>
          </a:p>
        </p:txBody>
      </p:sp>
      <mc:AlternateContent xmlns:mc="http://schemas.openxmlformats.org/markup-compatibility/2006" xmlns:a14="http://schemas.microsoft.com/office/drawing/2010/main">
        <mc:Choice Requires="a14">
          <p:sp>
            <p:nvSpPr>
              <p:cNvPr id="8" name="文本框 7"/>
              <p:cNvSpPr txBox="1"/>
              <p:nvPr/>
            </p:nvSpPr>
            <p:spPr>
              <a:xfrm>
                <a:off x="546238" y="4006627"/>
                <a:ext cx="7911962"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高能环形正负电子对撞机</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smtClean="0">
                    <a:latin typeface="微软雅黑" panose="020B0503020204020204" pitchFamily="34" charset="-122"/>
                    <a:ea typeface="微软雅黑" panose="020B0503020204020204" pitchFamily="34" charset="-122"/>
                  </a:rPr>
                  <a:t>E</a:t>
                </a:r>
                <a:r>
                  <a:rPr lang="en-US" altLang="zh-CN" sz="2400" baseline="-25000" dirty="0" err="1" smtClean="0">
                    <a:latin typeface="微软雅黑" panose="020B0503020204020204" pitchFamily="34" charset="-122"/>
                    <a:ea typeface="微软雅黑" panose="020B0503020204020204" pitchFamily="34" charset="-122"/>
                  </a:rPr>
                  <a:t>cm</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240GeV</a:t>
                </a: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亮度 </a:t>
                </a:r>
                <a:r>
                  <a:rPr lang="en-US" altLang="zh-CN" sz="2400" dirty="0" smtClean="0">
                    <a:latin typeface="微软雅黑" panose="020B0503020204020204" pitchFamily="34" charset="-122"/>
                    <a:ea typeface="微软雅黑" panose="020B0503020204020204" pitchFamily="34" charset="-122"/>
                  </a:rPr>
                  <a:t>~ </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2</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34</m:t>
                        </m:r>
                      </m:sup>
                    </m:sSup>
                    <m:sSup>
                      <m:sSupPr>
                        <m:ctrlPr>
                          <a:rPr lang="en-US" altLang="zh-CN" sz="2400" b="0" i="1" smtClean="0">
                            <a:latin typeface="Cambria Math" panose="02040503050406030204" pitchFamily="18" charset="0"/>
                            <a:ea typeface="Cambria Math" panose="02040503050406030204" pitchFamily="18" charset="0"/>
                          </a:rPr>
                        </m:ctrlPr>
                      </m:sSupPr>
                      <m:e>
                        <m:r>
                          <m:rPr>
                            <m:sty m:val="p"/>
                          </m:rPr>
                          <a:rPr lang="en-US" altLang="zh-CN" sz="2400" i="1">
                            <a:latin typeface="Cambria Math" panose="02040503050406030204" pitchFamily="18" charset="0"/>
                            <a:ea typeface="Cambria Math" panose="02040503050406030204" pitchFamily="18" charset="0"/>
                          </a:rPr>
                          <m:t>cm</m:t>
                        </m:r>
                      </m:e>
                      <m:sup>
                        <m:r>
                          <a:rPr lang="en-US" altLang="zh-CN" sz="2400" b="0" i="1" smtClean="0">
                            <a:latin typeface="Cambria Math" panose="02040503050406030204" pitchFamily="18" charset="0"/>
                            <a:ea typeface="Cambria Math" panose="02040503050406030204" pitchFamily="18" charset="0"/>
                          </a:rPr>
                          <m:t>−2</m:t>
                        </m:r>
                      </m:sup>
                    </m:sSup>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𝑠</m:t>
                        </m:r>
                      </m:e>
                      <m:sup>
                        <m:r>
                          <a:rPr lang="en-US" altLang="zh-CN" sz="2400" b="0" i="1" smtClean="0">
                            <a:latin typeface="Cambria Math" panose="02040503050406030204" pitchFamily="18" charset="0"/>
                            <a:ea typeface="Cambria Math" panose="02040503050406030204" pitchFamily="18" charset="0"/>
                          </a:rPr>
                          <m:t>−1</m:t>
                        </m:r>
                      </m:sup>
                    </m:sSup>
                  </m:oMath>
                </a14:m>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两个对撞顶点</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精确测量</a:t>
                </a:r>
                <a:r>
                  <a:rPr lang="en-US" altLang="zh-CN" sz="2400" dirty="0" smtClean="0">
                    <a:latin typeface="微软雅黑" panose="020B0503020204020204" pitchFamily="34" charset="-122"/>
                    <a:ea typeface="微软雅黑" panose="020B0503020204020204" pitchFamily="34" charset="-122"/>
                  </a:rPr>
                  <a:t>Higgs</a:t>
                </a:r>
                <a:r>
                  <a:rPr lang="zh-CN" altLang="en-US" sz="2400" dirty="0" smtClean="0">
                    <a:latin typeface="微软雅黑" panose="020B0503020204020204" pitchFamily="34" charset="-122"/>
                    <a:ea typeface="微软雅黑" panose="020B0503020204020204" pitchFamily="34" charset="-122"/>
                  </a:rPr>
                  <a:t>玻色子性质</a:t>
                </a: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46238" y="4006627"/>
                <a:ext cx="7911962" cy="1938992"/>
              </a:xfrm>
              <a:prstGeom prst="rect">
                <a:avLst/>
              </a:prstGeom>
              <a:blipFill rotWithShape="0">
                <a:blip r:embed="rId5"/>
                <a:stretch>
                  <a:fillRect l="-1079" t="-2516" b="-62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87594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09698"/>
                <a:ext cx="4724400" cy="5172234"/>
              </a:xfrm>
            </p:spPr>
            <p:txBody>
              <a:bodyPr/>
              <a:lstStyle/>
              <a:p>
                <a:r>
                  <a:rPr lang="zh-CN" altLang="en-US" dirty="0" smtClean="0"/>
                  <a:t>量能器要求</a:t>
                </a:r>
                <a:endParaRPr lang="en-US" altLang="zh-CN" dirty="0" smtClean="0"/>
              </a:p>
              <a:p>
                <a:pPr lvl="1"/>
                <a:r>
                  <a:rPr lang="en-US" altLang="zh-CN" dirty="0" smtClean="0"/>
                  <a:t>Jet</a:t>
                </a:r>
                <a:r>
                  <a:rPr lang="zh-CN" altLang="en-US" dirty="0" smtClean="0"/>
                  <a:t>能量分辨</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m:rPr>
                                <m:sty m:val="p"/>
                              </m:rPr>
                              <a:rPr lang="en-US" altLang="zh-CN" i="1">
                                <a:latin typeface="Cambria Math" panose="02040503050406030204" pitchFamily="18" charset="0"/>
                              </a:rPr>
                              <m:t>E</m:t>
                            </m:r>
                          </m:sub>
                        </m:sSub>
                      </m:num>
                      <m:den>
                        <m:r>
                          <a:rPr lang="en-US" altLang="zh-CN" b="0" i="1" smtClean="0">
                            <a:latin typeface="Cambria Math" panose="02040503050406030204" pitchFamily="18" charset="0"/>
                          </a:rPr>
                          <m:t>𝐸</m:t>
                        </m:r>
                      </m:den>
                    </m:f>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oMath>
                </a14:m>
                <a:endParaRPr lang="en-US" altLang="zh-CN" dirty="0" smtClean="0"/>
              </a:p>
              <a:p>
                <a:pPr lvl="1"/>
                <a:r>
                  <a:rPr lang="zh-CN" altLang="en-US" dirty="0" smtClean="0"/>
                  <a:t>尽可能少的死区</a:t>
                </a:r>
                <a:endParaRPr lang="en-US" altLang="zh-CN" dirty="0" smtClean="0"/>
              </a:p>
              <a:p>
                <a:pPr lvl="1"/>
                <a:endParaRPr lang="en-US" altLang="zh-CN" dirty="0"/>
              </a:p>
              <a:p>
                <a:pPr lvl="1"/>
                <a:endParaRPr lang="en-US" altLang="zh-CN" dirty="0" smtClean="0"/>
              </a:p>
              <a:p>
                <a:pPr lvl="1"/>
                <a:endParaRPr lang="en-US" altLang="zh-CN" dirty="0" smtClean="0"/>
              </a:p>
              <a:p>
                <a:r>
                  <a:rPr lang="zh-CN" altLang="en-US" dirty="0"/>
                  <a:t>粒子流算法</a:t>
                </a:r>
                <a:endParaRPr lang="en-US" altLang="zh-CN" dirty="0" smtClean="0"/>
              </a:p>
              <a:p>
                <a:pPr lvl="1"/>
                <a:r>
                  <a:rPr lang="zh-CN" altLang="en-US" dirty="0" smtClean="0"/>
                  <a:t>利用径迹测量带电粒子能量</a:t>
                </a:r>
                <a:endParaRPr lang="en-US" altLang="zh-CN" dirty="0" smtClean="0"/>
              </a:p>
              <a:p>
                <a:pPr marL="457200" lvl="1" indent="0">
                  <a:buNone/>
                </a:pPr>
                <a:endParaRPr lang="en-US" altLang="zh-CN" dirty="0" smtClean="0"/>
              </a:p>
              <a:p>
                <a:pPr marL="457200" lvl="1" indent="0">
                  <a:buNone/>
                </a:pPr>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209698"/>
                <a:ext cx="4724400" cy="5172234"/>
              </a:xfrm>
              <a:blipFill rotWithShape="0">
                <a:blip r:embed="rId3"/>
                <a:stretch>
                  <a:fillRect l="-2323" t="-200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量能器系统</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4</a:t>
            </a:fld>
            <a:endParaRPr lang="zh-CN" altLang="en-US" dirty="0"/>
          </a:p>
        </p:txBody>
      </p:sp>
      <p:pic>
        <p:nvPicPr>
          <p:cNvPr id="5" name="图片 4"/>
          <p:cNvPicPr>
            <a:picLocks noChangeAspect="1"/>
          </p:cNvPicPr>
          <p:nvPr/>
        </p:nvPicPr>
        <p:blipFill>
          <a:blip r:embed="rId4"/>
          <a:stretch>
            <a:fillRect/>
          </a:stretch>
        </p:blipFill>
        <p:spPr>
          <a:xfrm>
            <a:off x="4948518" y="1066082"/>
            <a:ext cx="4200512" cy="3020435"/>
          </a:xfrm>
          <a:prstGeom prst="rect">
            <a:avLst/>
          </a:prstGeom>
        </p:spPr>
      </p:pic>
      <p:pic>
        <p:nvPicPr>
          <p:cNvPr id="7" name="图片 6"/>
          <p:cNvPicPr>
            <a:picLocks noChangeAspect="1"/>
          </p:cNvPicPr>
          <p:nvPr/>
        </p:nvPicPr>
        <p:blipFill>
          <a:blip r:embed="rId5"/>
          <a:stretch>
            <a:fillRect/>
          </a:stretch>
        </p:blipFill>
        <p:spPr>
          <a:xfrm>
            <a:off x="5703109" y="4081347"/>
            <a:ext cx="3067568" cy="2700000"/>
          </a:xfrm>
          <a:prstGeom prst="rect">
            <a:avLst/>
          </a:prstGeom>
        </p:spPr>
      </p:pic>
      <p:grpSp>
        <p:nvGrpSpPr>
          <p:cNvPr id="19" name="组合 18"/>
          <p:cNvGrpSpPr/>
          <p:nvPr/>
        </p:nvGrpSpPr>
        <p:grpSpPr>
          <a:xfrm>
            <a:off x="1042646" y="4753180"/>
            <a:ext cx="4660463" cy="1356334"/>
            <a:chOff x="586398" y="4753180"/>
            <a:chExt cx="4660463" cy="1356334"/>
          </a:xfrm>
        </p:grpSpPr>
        <p:sp>
          <p:nvSpPr>
            <p:cNvPr id="9" name="左大括号 8"/>
            <p:cNvSpPr/>
            <p:nvPr/>
          </p:nvSpPr>
          <p:spPr bwMode="auto">
            <a:xfrm>
              <a:off x="586398" y="4901447"/>
              <a:ext cx="263462" cy="1130856"/>
            </a:xfrm>
            <a:prstGeom prst="leftBrace">
              <a:avLst/>
            </a:prstGeom>
            <a:noFill/>
            <a:ln w="190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矩形 9"/>
            <p:cNvSpPr/>
            <p:nvPr/>
          </p:nvSpPr>
          <p:spPr>
            <a:xfrm>
              <a:off x="920455" y="4753180"/>
              <a:ext cx="2292680"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带电粒子</a:t>
              </a:r>
              <a:r>
                <a:rPr lang="en-US" altLang="zh-CN" sz="2000" dirty="0" smtClean="0">
                  <a:latin typeface="微软雅黑" panose="020B0503020204020204" pitchFamily="34" charset="-122"/>
                  <a:ea typeface="微软雅黑" panose="020B0503020204020204" pitchFamily="34" charset="-122"/>
                </a:rPr>
                <a:t>(62%</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1" name="矩形 10"/>
            <p:cNvSpPr/>
            <p:nvPr/>
          </p:nvSpPr>
          <p:spPr>
            <a:xfrm>
              <a:off x="926353" y="5709404"/>
              <a:ext cx="2249121"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中性强</a:t>
              </a:r>
              <a:r>
                <a:rPr lang="zh-CN" altLang="en-US" sz="2000" dirty="0" smtClean="0">
                  <a:latin typeface="微软雅黑" panose="020B0503020204020204" pitchFamily="34" charset="-122"/>
                  <a:ea typeface="微软雅黑" panose="020B0503020204020204" pitchFamily="34" charset="-122"/>
                </a:rPr>
                <a:t>子</a:t>
              </a:r>
              <a:r>
                <a:rPr lang="en-US" altLang="zh-CN" sz="2000" dirty="0" smtClean="0">
                  <a:latin typeface="微软雅黑" panose="020B0503020204020204" pitchFamily="34" charset="-122"/>
                  <a:ea typeface="微软雅黑" panose="020B0503020204020204" pitchFamily="34" charset="-122"/>
                </a:rPr>
                <a:t>(10%)</a:t>
              </a:r>
              <a:endParaRPr lang="zh-CN" altLang="en-US" sz="2000" dirty="0">
                <a:latin typeface="微软雅黑" panose="020B0503020204020204" pitchFamily="34" charset="-122"/>
                <a:ea typeface="微软雅黑" panose="020B0503020204020204" pitchFamily="34" charset="-122"/>
              </a:endParaRPr>
            </a:p>
          </p:txBody>
        </p:sp>
        <p:sp>
          <p:nvSpPr>
            <p:cNvPr id="12" name="矩形 11"/>
            <p:cNvSpPr/>
            <p:nvPr/>
          </p:nvSpPr>
          <p:spPr>
            <a:xfrm>
              <a:off x="911970" y="5211714"/>
              <a:ext cx="2050454"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光子       </a:t>
              </a:r>
              <a:r>
                <a:rPr lang="en-US" altLang="zh-CN" sz="2000" dirty="0" smtClean="0">
                  <a:latin typeface="微软雅黑" panose="020B0503020204020204" pitchFamily="34" charset="-122"/>
                  <a:ea typeface="微软雅黑" panose="020B0503020204020204" pitchFamily="34" charset="-122"/>
                </a:rPr>
                <a:t>(27%)</a:t>
              </a:r>
              <a:endParaRPr lang="zh-CN" altLang="en-US" sz="2000" dirty="0">
                <a:latin typeface="微软雅黑" panose="020B0503020204020204" pitchFamily="34" charset="-122"/>
                <a:ea typeface="微软雅黑" panose="020B0503020204020204" pitchFamily="34" charset="-122"/>
              </a:endParaRPr>
            </a:p>
          </p:txBody>
        </p:sp>
        <p:sp>
          <p:nvSpPr>
            <p:cNvPr id="13" name="矩形 12"/>
            <p:cNvSpPr/>
            <p:nvPr/>
          </p:nvSpPr>
          <p:spPr>
            <a:xfrm>
              <a:off x="3696983" y="5709404"/>
              <a:ext cx="1549878"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强子量能器</a:t>
              </a:r>
              <a:endParaRPr lang="zh-CN" altLang="en-US" sz="2000" dirty="0">
                <a:latin typeface="微软雅黑" panose="020B0503020204020204" pitchFamily="34" charset="-122"/>
                <a:ea typeface="微软雅黑" panose="020B0503020204020204" pitchFamily="34" charset="-122"/>
              </a:endParaRPr>
            </a:p>
          </p:txBody>
        </p:sp>
        <p:sp>
          <p:nvSpPr>
            <p:cNvPr id="14" name="矩形 13"/>
            <p:cNvSpPr/>
            <p:nvPr/>
          </p:nvSpPr>
          <p:spPr>
            <a:xfrm>
              <a:off x="3676819" y="4769153"/>
              <a:ext cx="1549878"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径迹测量</a:t>
              </a:r>
              <a:endParaRPr lang="zh-CN" altLang="en-US" sz="2000" dirty="0">
                <a:latin typeface="微软雅黑" panose="020B0503020204020204" pitchFamily="34" charset="-122"/>
                <a:ea typeface="微软雅黑" panose="020B0503020204020204" pitchFamily="34" charset="-122"/>
              </a:endParaRPr>
            </a:p>
          </p:txBody>
        </p:sp>
        <p:sp>
          <p:nvSpPr>
            <p:cNvPr id="15" name="矩形 14"/>
            <p:cNvSpPr/>
            <p:nvPr/>
          </p:nvSpPr>
          <p:spPr>
            <a:xfrm>
              <a:off x="3688498" y="5239436"/>
              <a:ext cx="1549878"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电磁量能器</a:t>
              </a:r>
              <a:endParaRPr lang="zh-CN" altLang="en-US" sz="2000" dirty="0">
                <a:latin typeface="微软雅黑" panose="020B0503020204020204" pitchFamily="34" charset="-122"/>
                <a:ea typeface="微软雅黑" panose="020B0503020204020204" pitchFamily="34" charset="-122"/>
              </a:endParaRPr>
            </a:p>
          </p:txBody>
        </p:sp>
        <p:cxnSp>
          <p:nvCxnSpPr>
            <p:cNvPr id="16" name="直接箭头连接符 15"/>
            <p:cNvCxnSpPr/>
            <p:nvPr/>
          </p:nvCxnSpPr>
          <p:spPr bwMode="auto">
            <a:xfrm>
              <a:off x="3036170" y="4969208"/>
              <a:ext cx="622684" cy="0"/>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7" name="直接箭头连接符 16"/>
            <p:cNvCxnSpPr/>
            <p:nvPr/>
          </p:nvCxnSpPr>
          <p:spPr bwMode="auto">
            <a:xfrm>
              <a:off x="3027685" y="5464251"/>
              <a:ext cx="622684" cy="0"/>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8" name="直接箭头连接符 17"/>
            <p:cNvCxnSpPr/>
            <p:nvPr/>
          </p:nvCxnSpPr>
          <p:spPr bwMode="auto">
            <a:xfrm>
              <a:off x="3054135" y="5934667"/>
              <a:ext cx="622684" cy="0"/>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7083422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数字强子量能器</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5</a:t>
            </a:fld>
            <a:endParaRPr lang="zh-CN" altLang="en-US"/>
          </a:p>
        </p:txBody>
      </p:sp>
      <p:sp>
        <p:nvSpPr>
          <p:cNvPr id="10" name="文本框 9"/>
          <p:cNvSpPr txBox="1"/>
          <p:nvPr/>
        </p:nvSpPr>
        <p:spPr>
          <a:xfrm>
            <a:off x="247263" y="1412514"/>
            <a:ext cx="3265714"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高</a:t>
            </a:r>
            <a:r>
              <a:rPr lang="zh-CN" altLang="en-US" sz="2400" dirty="0" smtClean="0">
                <a:latin typeface="微软雅黑" panose="020B0503020204020204" pitchFamily="34" charset="-122"/>
                <a:ea typeface="微软雅黑" panose="020B0503020204020204" pitchFamily="34" charset="-122"/>
              </a:rPr>
              <a:t>能量分辨率</a:t>
            </a:r>
            <a:r>
              <a:rPr lang="en-US" altLang="zh-CN" sz="2400" dirty="0" smtClean="0">
                <a:latin typeface="微软雅黑" panose="020B0503020204020204" pitchFamily="34" charset="-122"/>
                <a:ea typeface="微软雅黑" panose="020B0503020204020204" pitchFamily="34" charset="-122"/>
              </a:rPr>
              <a:t>HCAL</a:t>
            </a: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高</a:t>
            </a:r>
            <a:r>
              <a:rPr lang="zh-CN" altLang="en-US" sz="2400" dirty="0">
                <a:latin typeface="微软雅黑" panose="020B0503020204020204" pitchFamily="34" charset="-122"/>
                <a:ea typeface="微软雅黑" panose="020B0503020204020204" pitchFamily="34" charset="-122"/>
              </a:rPr>
              <a:t>颗粒</a:t>
            </a:r>
            <a:r>
              <a:rPr lang="zh-CN" altLang="en-US" sz="2400" dirty="0" smtClean="0">
                <a:latin typeface="微软雅黑" panose="020B0503020204020204" pitchFamily="34" charset="-122"/>
                <a:ea typeface="微软雅黑" panose="020B0503020204020204" pitchFamily="34" charset="-122"/>
              </a:rPr>
              <a:t>度 </a:t>
            </a:r>
            <a:r>
              <a:rPr lang="en-US" altLang="zh-CN" sz="2400" dirty="0" smtClean="0">
                <a:latin typeface="微软雅黑" panose="020B0503020204020204" pitchFamily="34" charset="-122"/>
                <a:ea typeface="微软雅黑" panose="020B0503020204020204" pitchFamily="34" charset="-122"/>
              </a:rPr>
              <a:t>-&gt; ASIC</a:t>
            </a:r>
            <a:r>
              <a:rPr lang="zh-CN" altLang="en-US" sz="2400" dirty="0" smtClean="0">
                <a:latin typeface="微软雅黑" panose="020B0503020204020204" pitchFamily="34" charset="-122"/>
                <a:ea typeface="微软雅黑" panose="020B0503020204020204" pitchFamily="34" charset="-122"/>
              </a:rPr>
              <a:t>读出</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紧凑 </a:t>
            </a:r>
            <a:r>
              <a:rPr lang="en-US" altLang="zh-CN" sz="2400" dirty="0" smtClean="0">
                <a:latin typeface="微软雅黑" panose="020B0503020204020204" pitchFamily="34" charset="-122"/>
                <a:ea typeface="微软雅黑" panose="020B0503020204020204" pitchFamily="34" charset="-122"/>
              </a:rPr>
              <a:t>-&gt;</a:t>
            </a:r>
            <a:r>
              <a:rPr lang="zh-CN" altLang="en-US" sz="2400" dirty="0" smtClean="0">
                <a:latin typeface="微软雅黑" panose="020B0503020204020204" pitchFamily="34" charset="-122"/>
                <a:ea typeface="微软雅黑" panose="020B0503020204020204" pitchFamily="34" charset="-122"/>
              </a:rPr>
              <a:t>薄、大面积</a:t>
            </a:r>
            <a:endParaRPr lang="en-US" altLang="zh-CN" sz="2400" dirty="0" smtClean="0">
              <a:latin typeface="微软雅黑" panose="020B0503020204020204" pitchFamily="34" charset="-122"/>
              <a:ea typeface="微软雅黑" panose="020B0503020204020204" pitchFamily="34" charset="-122"/>
            </a:endParaRPr>
          </a:p>
        </p:txBody>
      </p:sp>
      <p:sp>
        <p:nvSpPr>
          <p:cNvPr id="8" name="页脚占位符 7"/>
          <p:cNvSpPr>
            <a:spLocks noGrp="1"/>
          </p:cNvSpPr>
          <p:nvPr>
            <p:ph type="ftr" sz="quarter" idx="11"/>
          </p:nvPr>
        </p:nvSpPr>
        <p:spPr/>
        <p:txBody>
          <a:bodyPr/>
          <a:lstStyle/>
          <a:p>
            <a:r>
              <a:rPr lang="en-US" altLang="zh-CN" smtClean="0"/>
              <a:t>*From ILC CDR Volume IV</a:t>
            </a:r>
            <a:endParaRPr lang="zh-CN" altLang="en-US"/>
          </a:p>
        </p:txBody>
      </p:sp>
      <p:grpSp>
        <p:nvGrpSpPr>
          <p:cNvPr id="13" name="组合 12"/>
          <p:cNvGrpSpPr>
            <a:grpSpLocks noChangeAspect="1"/>
          </p:cNvGrpSpPr>
          <p:nvPr/>
        </p:nvGrpSpPr>
        <p:grpSpPr>
          <a:xfrm>
            <a:off x="3804864" y="1086745"/>
            <a:ext cx="5339136" cy="3240000"/>
            <a:chOff x="3496381" y="1115353"/>
            <a:chExt cx="5647619" cy="3428571"/>
          </a:xfrm>
        </p:grpSpPr>
        <p:grpSp>
          <p:nvGrpSpPr>
            <p:cNvPr id="7" name="组合 6"/>
            <p:cNvGrpSpPr/>
            <p:nvPr/>
          </p:nvGrpSpPr>
          <p:grpSpPr>
            <a:xfrm>
              <a:off x="3496381" y="1115353"/>
              <a:ext cx="5647619" cy="3428571"/>
              <a:chOff x="247263" y="1992766"/>
              <a:chExt cx="5647619" cy="3428571"/>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63" y="1992766"/>
                <a:ext cx="5647619" cy="3428571"/>
              </a:xfrm>
              <a:prstGeom prst="rect">
                <a:avLst/>
              </a:prstGeom>
            </p:spPr>
          </p:pic>
          <p:sp>
            <p:nvSpPr>
              <p:cNvPr id="6" name="文本框 5"/>
              <p:cNvSpPr txBox="1"/>
              <p:nvPr/>
            </p:nvSpPr>
            <p:spPr>
              <a:xfrm>
                <a:off x="3953814" y="1992766"/>
                <a:ext cx="300082" cy="369332"/>
              </a:xfrm>
              <a:prstGeom prst="rect">
                <a:avLst/>
              </a:prstGeom>
              <a:noFill/>
            </p:spPr>
            <p:txBody>
              <a:bodyPr wrap="none" rtlCol="0">
                <a:spAutoFit/>
              </a:bodyPr>
              <a:lstStyle/>
              <a:p>
                <a:r>
                  <a:rPr lang="zh-CN" altLang="en-US" dirty="0" smtClean="0"/>
                  <a:t>*</a:t>
                </a:r>
                <a:endParaRPr lang="zh-CN" altLang="en-US" dirty="0"/>
              </a:p>
            </p:txBody>
          </p:sp>
        </p:grpSp>
        <p:sp>
          <p:nvSpPr>
            <p:cNvPr id="9" name="椭圆 8"/>
            <p:cNvSpPr/>
            <p:nvPr/>
          </p:nvSpPr>
          <p:spPr>
            <a:xfrm rot="16200000">
              <a:off x="7896085" y="3891019"/>
              <a:ext cx="598349" cy="7074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11348" y="1958009"/>
              <a:ext cx="2743200" cy="258591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247263" y="3921128"/>
            <a:ext cx="9383434" cy="2739211"/>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强子量能器读出</a:t>
            </a:r>
            <a:r>
              <a:rPr lang="zh-CN" altLang="en-US" sz="2400" dirty="0" smtClean="0">
                <a:latin typeface="微软雅黑" panose="020B0503020204020204" pitchFamily="34" charset="-122"/>
                <a:ea typeface="微软雅黑" panose="020B0503020204020204" pitchFamily="34" charset="-122"/>
              </a:rPr>
              <a:t>方案</a:t>
            </a:r>
            <a:endParaRPr lang="en-US" altLang="zh-CN" sz="2400" dirty="0" smtClean="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模拟读出</a:t>
            </a:r>
            <a:endParaRPr lang="en-US" altLang="zh-CN" sz="2400" dirty="0">
              <a:latin typeface="微软雅黑" panose="020B0503020204020204" pitchFamily="34" charset="-122"/>
              <a:ea typeface="微软雅黑" panose="020B0503020204020204" pitchFamily="34" charset="-122"/>
            </a:endParaRPr>
          </a:p>
          <a:p>
            <a:pPr marL="1257300" lvl="2"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能量分辨</a:t>
            </a:r>
            <a:r>
              <a:rPr lang="zh-CN" altLang="en-US" sz="2400" dirty="0">
                <a:latin typeface="微软雅黑" panose="020B0503020204020204" pitchFamily="34" charset="-122"/>
                <a:ea typeface="微软雅黑" panose="020B0503020204020204" pitchFamily="34" charset="-122"/>
              </a:rPr>
              <a:t>率高、功耗大</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数字读出</a:t>
            </a:r>
            <a:r>
              <a:rPr lang="en-US" altLang="zh-CN" sz="24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半数字读出</a:t>
            </a:r>
            <a:endParaRPr lang="en-US" altLang="zh-CN" sz="2400" dirty="0">
              <a:latin typeface="微软雅黑" panose="020B0503020204020204" pitchFamily="34" charset="-122"/>
              <a:ea typeface="微软雅黑" panose="020B0503020204020204" pitchFamily="34" charset="-122"/>
            </a:endParaRPr>
          </a:p>
          <a:p>
            <a:pPr marL="1257300" lvl="2"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1-bit</a:t>
            </a:r>
            <a:r>
              <a:rPr lang="zh-CN" altLang="en-US" sz="2400" dirty="0">
                <a:latin typeface="微软雅黑" panose="020B0503020204020204" pitchFamily="34" charset="-122"/>
                <a:ea typeface="微软雅黑" panose="020B0503020204020204" pitchFamily="34" charset="-122"/>
              </a:rPr>
              <a:t>的信息即可提供粒子径迹信息 </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数字读出</a:t>
            </a:r>
            <a:endParaRPr lang="en-US" altLang="zh-CN" sz="2400" dirty="0">
              <a:latin typeface="微软雅黑" panose="020B0503020204020204" pitchFamily="34" charset="-122"/>
              <a:ea typeface="微软雅黑" panose="020B0503020204020204" pitchFamily="34" charset="-122"/>
            </a:endParaRPr>
          </a:p>
          <a:p>
            <a:pPr marL="1257300" lvl="2"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高能强子簇射中电磁部分会造成能量分辨率降低</a:t>
            </a:r>
            <a:endParaRPr lang="en-US" altLang="zh-CN" sz="2400" dirty="0">
              <a:latin typeface="微软雅黑" panose="020B0503020204020204" pitchFamily="34" charset="-122"/>
              <a:ea typeface="微软雅黑" panose="020B0503020204020204" pitchFamily="34" charset="-122"/>
            </a:endParaRPr>
          </a:p>
          <a:p>
            <a:pPr marL="1257300" lvl="2"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使用多个阈读出可以提高能量分辨率 </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半数字读出</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26732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t>方案介绍</a:t>
            </a:r>
            <a:endParaRPr lang="en-US" altLang="zh-CN" dirty="0" smtClean="0"/>
          </a:p>
          <a:p>
            <a:pPr lvl="1"/>
            <a:r>
              <a:rPr lang="en-US" altLang="zh-CN" dirty="0" smtClean="0"/>
              <a:t>GEM</a:t>
            </a:r>
            <a:r>
              <a:rPr lang="zh-CN" altLang="en-US" dirty="0" smtClean="0"/>
              <a:t>探测器</a:t>
            </a:r>
            <a:endParaRPr lang="en-US" altLang="zh-CN" dirty="0" smtClean="0"/>
          </a:p>
          <a:p>
            <a:pPr lvl="1"/>
            <a:r>
              <a:rPr lang="zh-CN" altLang="en-US" dirty="0"/>
              <a:t>半</a:t>
            </a:r>
            <a:r>
              <a:rPr lang="zh-CN" altLang="en-US" dirty="0" smtClean="0"/>
              <a:t>数字化读出芯片</a:t>
            </a:r>
            <a:endParaRPr lang="en-US" altLang="zh-CN" dirty="0" smtClean="0"/>
          </a:p>
          <a:p>
            <a:pPr lvl="1"/>
            <a:r>
              <a:rPr lang="zh-CN" altLang="en-US" dirty="0" smtClean="0"/>
              <a:t>读出方案</a:t>
            </a:r>
            <a:endParaRPr lang="en-US" altLang="zh-CN" dirty="0" smtClean="0"/>
          </a:p>
          <a:p>
            <a:pPr lvl="1"/>
            <a:r>
              <a:rPr lang="zh-CN" altLang="en-US" dirty="0"/>
              <a:t>第</a:t>
            </a:r>
            <a:r>
              <a:rPr lang="zh-CN" altLang="en-US" dirty="0" smtClean="0"/>
              <a:t>一阶段设计</a:t>
            </a:r>
            <a:endParaRPr lang="en-US" altLang="zh-CN" dirty="0" smtClean="0"/>
          </a:p>
          <a:p>
            <a:r>
              <a:rPr lang="zh-CN" altLang="en-US" dirty="0" smtClean="0">
                <a:solidFill>
                  <a:schemeClr val="bg1">
                    <a:lumMod val="75000"/>
                  </a:schemeClr>
                </a:solidFill>
              </a:rPr>
              <a:t>测试结果</a:t>
            </a:r>
            <a:endParaRPr lang="en-US" altLang="zh-CN" dirty="0" smtClean="0">
              <a:solidFill>
                <a:schemeClr val="bg1">
                  <a:lumMod val="75000"/>
                </a:schemeClr>
              </a:solidFill>
            </a:endParaRPr>
          </a:p>
          <a:p>
            <a:r>
              <a:rPr lang="zh-CN" altLang="en-US" dirty="0" smtClean="0">
                <a:solidFill>
                  <a:schemeClr val="bg1">
                    <a:lumMod val="75000"/>
                  </a:schemeClr>
                </a:solidFill>
              </a:rPr>
              <a:t>总结</a:t>
            </a:r>
            <a:r>
              <a:rPr lang="en-US" altLang="zh-CN" dirty="0" smtClean="0">
                <a:solidFill>
                  <a:schemeClr val="bg1">
                    <a:lumMod val="75000"/>
                  </a:schemeClr>
                </a:solidFill>
              </a:rPr>
              <a:t>&amp;</a:t>
            </a:r>
            <a:r>
              <a:rPr lang="zh-CN" altLang="en-US" dirty="0" smtClean="0">
                <a:solidFill>
                  <a:schemeClr val="bg1">
                    <a:lumMod val="75000"/>
                  </a:schemeClr>
                </a:solidFill>
              </a:rPr>
              <a:t>下一步方案</a:t>
            </a:r>
            <a:endParaRPr lang="en-US" altLang="zh-CN" dirty="0" smtClean="0">
              <a:solidFill>
                <a:schemeClr val="bg1">
                  <a:lumMod val="75000"/>
                </a:schemeClr>
              </a:solidFill>
            </a:endParaRPr>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6</a:t>
            </a:fld>
            <a:endParaRPr lang="zh-CN" altLang="en-US"/>
          </a:p>
        </p:txBody>
      </p:sp>
    </p:spTree>
    <p:extLst>
      <p:ext uri="{BB962C8B-B14F-4D97-AF65-F5344CB8AC3E}">
        <p14:creationId xmlns:p14="http://schemas.microsoft.com/office/powerpoint/2010/main" val="2037533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smtClean="0"/>
              <a:t>GEM</a:t>
            </a:r>
            <a:r>
              <a:rPr lang="zh-CN" altLang="en-US" dirty="0" smtClean="0"/>
              <a:t>探测器</a:t>
            </a:r>
            <a:r>
              <a:rPr lang="zh-CN" altLang="en-US" dirty="0"/>
              <a:t/>
            </a:r>
            <a:br>
              <a:rPr lang="zh-CN" altLang="en-US" dirty="0"/>
            </a:b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7</a:t>
            </a:fld>
            <a:endParaRPr lang="zh-CN" altLang="en-US"/>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425" y="1447852"/>
            <a:ext cx="1704941" cy="2272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32" y="1602710"/>
            <a:ext cx="2857682" cy="219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6164179" y="1722143"/>
            <a:ext cx="24272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37931725" indent="-374745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zh-CN" altLang="en-US" sz="1600" b="1" dirty="0" smtClean="0">
                <a:solidFill>
                  <a:srgbClr val="233DFF"/>
                </a:solidFill>
                <a:latin typeface="+mn-lt"/>
                <a:cs typeface="Times New Roman" panose="02020603050405020304" pitchFamily="18" charset="0"/>
              </a:rPr>
              <a:t>典型的几何结构</a:t>
            </a:r>
            <a:r>
              <a:rPr lang="en-US" altLang="zh-CN" sz="1600" b="1" dirty="0" smtClean="0">
                <a:solidFill>
                  <a:srgbClr val="233DFF"/>
                </a:solidFill>
                <a:latin typeface="+mn-lt"/>
              </a:rPr>
              <a:t>:</a:t>
            </a:r>
          </a:p>
          <a:p>
            <a:pPr>
              <a:defRPr/>
            </a:pPr>
            <a:r>
              <a:rPr lang="en-US" altLang="zh-CN" sz="1600" b="1" dirty="0" smtClean="0">
                <a:solidFill>
                  <a:srgbClr val="233DFF"/>
                </a:solidFill>
                <a:latin typeface="+mn-lt"/>
              </a:rPr>
              <a:t>Cu:	t = 5µm </a:t>
            </a:r>
          </a:p>
          <a:p>
            <a:pPr>
              <a:defRPr/>
            </a:pPr>
            <a:r>
              <a:rPr lang="en-US" altLang="zh-CN" sz="1600" b="1" dirty="0" smtClean="0">
                <a:solidFill>
                  <a:srgbClr val="233DFF"/>
                </a:solidFill>
                <a:latin typeface="+mn-lt"/>
              </a:rPr>
              <a:t>Kapton:	T = 50µm </a:t>
            </a:r>
          </a:p>
          <a:p>
            <a:pPr>
              <a:defRPr/>
            </a:pPr>
            <a:r>
              <a:rPr lang="zh-CN" altLang="en-US" sz="1600" b="1" dirty="0" smtClean="0">
                <a:solidFill>
                  <a:srgbClr val="233DFF"/>
                </a:solidFill>
                <a:latin typeface="+mn-lt"/>
              </a:rPr>
              <a:t>孔径</a:t>
            </a:r>
            <a:r>
              <a:rPr lang="en-US" altLang="zh-CN" sz="1600" b="1" dirty="0" smtClean="0">
                <a:solidFill>
                  <a:srgbClr val="233DFF"/>
                </a:solidFill>
                <a:latin typeface="+mn-lt"/>
              </a:rPr>
              <a:t>:	d = 60µm</a:t>
            </a:r>
          </a:p>
          <a:p>
            <a:pPr>
              <a:defRPr/>
            </a:pPr>
            <a:r>
              <a:rPr lang="en-US" altLang="zh-CN" sz="1600" b="1" dirty="0" smtClean="0">
                <a:solidFill>
                  <a:srgbClr val="233DFF"/>
                </a:solidFill>
                <a:latin typeface="+mn-lt"/>
              </a:rPr>
              <a:t>                 	D = 80µm </a:t>
            </a:r>
          </a:p>
          <a:p>
            <a:pPr>
              <a:defRPr/>
            </a:pPr>
            <a:r>
              <a:rPr lang="zh-CN" altLang="en-US" sz="1600" b="1" dirty="0" smtClean="0">
                <a:solidFill>
                  <a:srgbClr val="233DFF"/>
                </a:solidFill>
                <a:latin typeface="+mn-lt"/>
              </a:rPr>
              <a:t>孔间距</a:t>
            </a:r>
            <a:r>
              <a:rPr lang="en-US" altLang="zh-CN" sz="1600" b="1" dirty="0" smtClean="0">
                <a:solidFill>
                  <a:srgbClr val="233DFF"/>
                </a:solidFill>
                <a:latin typeface="+mn-lt"/>
              </a:rPr>
              <a:t>:	P = 140µm</a:t>
            </a:r>
          </a:p>
        </p:txBody>
      </p:sp>
      <p:sp>
        <p:nvSpPr>
          <p:cNvPr id="9" name="文本框 2"/>
          <p:cNvSpPr txBox="1">
            <a:spLocks noChangeArrowheads="1"/>
          </p:cNvSpPr>
          <p:nvPr/>
        </p:nvSpPr>
        <p:spPr bwMode="auto">
          <a:xfrm>
            <a:off x="6154738" y="1057275"/>
            <a:ext cx="3011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rPr>
              <a:t>1997</a:t>
            </a:r>
            <a:r>
              <a:rPr lang="zh-CN" altLang="en-US" b="1">
                <a:solidFill>
                  <a:srgbClr val="FF0000"/>
                </a:solidFill>
              </a:rPr>
              <a:t>，</a:t>
            </a:r>
            <a:r>
              <a:rPr lang="en-US" altLang="zh-CN" b="1">
                <a:solidFill>
                  <a:srgbClr val="FF0000"/>
                </a:solidFill>
              </a:rPr>
              <a:t>CERN</a:t>
            </a:r>
            <a:r>
              <a:rPr lang="zh-CN" altLang="en-US" b="1">
                <a:solidFill>
                  <a:srgbClr val="FF0000"/>
                </a:solidFill>
              </a:rPr>
              <a:t>，</a:t>
            </a:r>
            <a:r>
              <a:rPr lang="en-US" altLang="zh-CN" b="1">
                <a:solidFill>
                  <a:srgbClr val="FF0000"/>
                </a:solidFill>
              </a:rPr>
              <a:t>F.Sauli</a:t>
            </a:r>
            <a:r>
              <a:rPr lang="zh-CN" altLang="en-US" b="1">
                <a:solidFill>
                  <a:srgbClr val="FF0000"/>
                </a:solidFill>
              </a:rPr>
              <a:t>提出</a:t>
            </a:r>
          </a:p>
        </p:txBody>
      </p:sp>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32" y="3983829"/>
            <a:ext cx="3221096" cy="244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6"/>
          <a:stretch>
            <a:fillRect/>
          </a:stretch>
        </p:blipFill>
        <p:spPr>
          <a:xfrm>
            <a:off x="4572000" y="3838213"/>
            <a:ext cx="3975024" cy="2592735"/>
          </a:xfrm>
          <a:prstGeom prst="rect">
            <a:avLst/>
          </a:prstGeom>
        </p:spPr>
      </p:pic>
    </p:spTree>
    <p:extLst>
      <p:ext uri="{BB962C8B-B14F-4D97-AF65-F5344CB8AC3E}">
        <p14:creationId xmlns:p14="http://schemas.microsoft.com/office/powerpoint/2010/main" val="1336632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30x30cm</a:t>
            </a:r>
            <a:r>
              <a:rPr lang="en-US" altLang="zh-CN" baseline="30000" dirty="0" smtClean="0"/>
              <a:t>2</a:t>
            </a:r>
            <a:r>
              <a:rPr lang="zh-CN" altLang="en-US" dirty="0"/>
              <a:t> </a:t>
            </a:r>
            <a:r>
              <a:rPr lang="en-US" altLang="zh-CN" dirty="0" smtClean="0"/>
              <a:t>GEM</a:t>
            </a:r>
            <a:r>
              <a:rPr lang="zh-CN" altLang="en-US" dirty="0" smtClean="0"/>
              <a:t>探测器制作</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8</a:t>
            </a:fld>
            <a:endParaRPr lang="zh-CN" altLang="en-US"/>
          </a:p>
        </p:txBody>
      </p:sp>
      <p:pic>
        <p:nvPicPr>
          <p:cNvPr id="5" name="图片 4"/>
          <p:cNvPicPr>
            <a:picLocks noChangeAspect="1"/>
          </p:cNvPicPr>
          <p:nvPr/>
        </p:nvPicPr>
        <p:blipFill>
          <a:blip r:embed="rId3"/>
          <a:stretch>
            <a:fillRect/>
          </a:stretch>
        </p:blipFill>
        <p:spPr>
          <a:xfrm>
            <a:off x="391259" y="1608205"/>
            <a:ext cx="5294284" cy="2174842"/>
          </a:xfrm>
          <a:prstGeom prst="rect">
            <a:avLst/>
          </a:prstGeom>
        </p:spPr>
      </p:pic>
      <p:sp>
        <p:nvSpPr>
          <p:cNvPr id="6" name="文本框 5"/>
          <p:cNvSpPr txBox="1"/>
          <p:nvPr/>
        </p:nvSpPr>
        <p:spPr>
          <a:xfrm>
            <a:off x="1717547" y="1358687"/>
            <a:ext cx="2450237" cy="369332"/>
          </a:xfrm>
          <a:prstGeom prst="rect">
            <a:avLst/>
          </a:prstGeom>
          <a:noFill/>
        </p:spPr>
        <p:txBody>
          <a:bodyPr wrap="square" rtlCol="0">
            <a:spAutoFit/>
          </a:bodyPr>
          <a:lstStyle/>
          <a:p>
            <a:r>
              <a:rPr lang="zh-CN" altLang="en-US" b="1" dirty="0"/>
              <a:t>自张</a:t>
            </a:r>
            <a:r>
              <a:rPr lang="zh-CN" altLang="en-US" b="1" dirty="0" smtClean="0"/>
              <a:t>紧工艺示意图</a:t>
            </a:r>
            <a:endParaRPr lang="zh-CN" altLang="en-US" b="1"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4219" y="1425350"/>
            <a:ext cx="2807748" cy="2012839"/>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05" y="3595379"/>
            <a:ext cx="4532575" cy="2825777"/>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7114" y="3659321"/>
            <a:ext cx="2607100" cy="1496151"/>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9593" y="5050398"/>
            <a:ext cx="1173136" cy="1689488"/>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06192" y="5155472"/>
            <a:ext cx="1313721" cy="896453"/>
          </a:xfrm>
          <a:prstGeom prst="rect">
            <a:avLst/>
          </a:prstGeom>
        </p:spPr>
      </p:pic>
      <p:sp>
        <p:nvSpPr>
          <p:cNvPr id="12" name="文本框 11"/>
          <p:cNvSpPr txBox="1"/>
          <p:nvPr/>
        </p:nvSpPr>
        <p:spPr>
          <a:xfrm>
            <a:off x="6675038" y="3659391"/>
            <a:ext cx="1940014" cy="369332"/>
          </a:xfrm>
          <a:prstGeom prst="rect">
            <a:avLst/>
          </a:prstGeom>
          <a:noFill/>
        </p:spPr>
        <p:txBody>
          <a:bodyPr wrap="square" rtlCol="0">
            <a:spAutoFit/>
          </a:bodyPr>
          <a:lstStyle/>
          <a:p>
            <a:r>
              <a:rPr lang="zh-CN" altLang="en-US" b="1" dirty="0" smtClean="0">
                <a:solidFill>
                  <a:srgbClr val="FFFF66"/>
                </a:solidFill>
              </a:rPr>
              <a:t>探测器一角</a:t>
            </a:r>
            <a:endParaRPr lang="zh-CN" altLang="en-US" b="1" dirty="0">
              <a:solidFill>
                <a:srgbClr val="FFFF66"/>
              </a:solidFill>
            </a:endParaRPr>
          </a:p>
        </p:txBody>
      </p:sp>
      <p:sp>
        <p:nvSpPr>
          <p:cNvPr id="13" name="文本框 12"/>
          <p:cNvSpPr txBox="1"/>
          <p:nvPr/>
        </p:nvSpPr>
        <p:spPr>
          <a:xfrm>
            <a:off x="2129969" y="4823601"/>
            <a:ext cx="2450237" cy="369332"/>
          </a:xfrm>
          <a:prstGeom prst="rect">
            <a:avLst/>
          </a:prstGeom>
          <a:noFill/>
        </p:spPr>
        <p:txBody>
          <a:bodyPr wrap="square" rtlCol="0">
            <a:spAutoFit/>
          </a:bodyPr>
          <a:lstStyle/>
          <a:p>
            <a:r>
              <a:rPr lang="en-US" altLang="zh-CN" b="1" dirty="0" smtClean="0">
                <a:solidFill>
                  <a:srgbClr val="FFFF00"/>
                </a:solidFill>
              </a:rPr>
              <a:t>GEM</a:t>
            </a:r>
            <a:r>
              <a:rPr lang="zh-CN" altLang="en-US" b="1" dirty="0" smtClean="0">
                <a:solidFill>
                  <a:srgbClr val="FFFF00"/>
                </a:solidFill>
              </a:rPr>
              <a:t>探测器</a:t>
            </a:r>
            <a:endParaRPr lang="zh-CN" altLang="en-US" b="1" dirty="0">
              <a:solidFill>
                <a:srgbClr val="FFFF00"/>
              </a:solidFill>
            </a:endParaRPr>
          </a:p>
        </p:txBody>
      </p:sp>
    </p:spTree>
    <p:extLst>
      <p:ext uri="{BB962C8B-B14F-4D97-AF65-F5344CB8AC3E}">
        <p14:creationId xmlns:p14="http://schemas.microsoft.com/office/powerpoint/2010/main" val="3597592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9698"/>
            <a:ext cx="7154214" cy="5172234"/>
          </a:xfrm>
        </p:spPr>
        <p:txBody>
          <a:bodyPr/>
          <a:lstStyle/>
          <a:p>
            <a:pPr marL="0" indent="0">
              <a:buNone/>
            </a:pPr>
            <a:r>
              <a:rPr lang="en-US" altLang="zh-CN" dirty="0" smtClean="0"/>
              <a:t>MICROROC</a:t>
            </a:r>
            <a:r>
              <a:rPr lang="zh-CN" altLang="en-US" dirty="0" smtClean="0"/>
              <a:t> </a:t>
            </a:r>
            <a:r>
              <a:rPr lang="en-US" altLang="zh-CN" dirty="0" smtClean="0"/>
              <a:t>ASIC</a:t>
            </a:r>
            <a:r>
              <a:rPr lang="zh-CN" altLang="en-US" dirty="0" smtClean="0"/>
              <a:t>*</a:t>
            </a:r>
            <a:endParaRPr lang="zh-CN" altLang="en-US" dirty="0"/>
          </a:p>
        </p:txBody>
      </p:sp>
      <p:sp>
        <p:nvSpPr>
          <p:cNvPr id="3" name="标题 2"/>
          <p:cNvSpPr>
            <a:spLocks noGrp="1"/>
          </p:cNvSpPr>
          <p:nvPr>
            <p:ph type="title"/>
          </p:nvPr>
        </p:nvSpPr>
        <p:spPr/>
        <p:txBody>
          <a:bodyPr/>
          <a:lstStyle/>
          <a:p>
            <a:r>
              <a:rPr lang="zh-CN" altLang="en-US" dirty="0"/>
              <a:t>半</a:t>
            </a:r>
            <a:r>
              <a:rPr lang="zh-CN" altLang="en-US" dirty="0" smtClean="0"/>
              <a:t>数字化读出芯片</a:t>
            </a:r>
            <a:endParaRPr lang="zh-CN" altLang="en-US" dirty="0"/>
          </a:p>
        </p:txBody>
      </p:sp>
      <p:sp>
        <p:nvSpPr>
          <p:cNvPr id="6" name="矩形 5"/>
          <p:cNvSpPr/>
          <p:nvPr/>
        </p:nvSpPr>
        <p:spPr>
          <a:xfrm>
            <a:off x="457200" y="3981275"/>
            <a:ext cx="3719015" cy="249299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MICROROC</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关键参数</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64</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通道</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阈读出</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阈值由片上</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10-bitDAC</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设置</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最小可分辨</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电荷量</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2fC</a:t>
            </a:r>
          </a:p>
        </p:txBody>
      </p:sp>
      <p:pic>
        <p:nvPicPr>
          <p:cNvPr id="7" name="图片 6"/>
          <p:cNvPicPr>
            <a:picLocks noChangeAspect="1"/>
          </p:cNvPicPr>
          <p:nvPr/>
        </p:nvPicPr>
        <p:blipFill>
          <a:blip r:embed="rId3"/>
          <a:stretch>
            <a:fillRect/>
          </a:stretch>
        </p:blipFill>
        <p:spPr>
          <a:xfrm>
            <a:off x="976410" y="1953890"/>
            <a:ext cx="1773518" cy="1750386"/>
          </a:xfrm>
          <a:prstGeom prst="rect">
            <a:avLst/>
          </a:prstGeom>
        </p:spPr>
      </p:pic>
      <p:grpSp>
        <p:nvGrpSpPr>
          <p:cNvPr id="10" name="组合 9"/>
          <p:cNvGrpSpPr>
            <a:grpSpLocks noChangeAspect="1"/>
          </p:cNvGrpSpPr>
          <p:nvPr/>
        </p:nvGrpSpPr>
        <p:grpSpPr>
          <a:xfrm>
            <a:off x="3781634" y="1283685"/>
            <a:ext cx="5234435" cy="4320000"/>
            <a:chOff x="3582161" y="1514518"/>
            <a:chExt cx="5546700" cy="4620938"/>
          </a:xfrm>
        </p:grpSpPr>
        <p:pic>
          <p:nvPicPr>
            <p:cNvPr id="8" name="图片 7"/>
            <p:cNvPicPr>
              <a:picLocks noChangeAspect="1"/>
            </p:cNvPicPr>
            <p:nvPr/>
          </p:nvPicPr>
          <p:blipFill>
            <a:blip r:embed="rId4"/>
            <a:stretch>
              <a:fillRect/>
            </a:stretch>
          </p:blipFill>
          <p:spPr>
            <a:xfrm>
              <a:off x="3582161" y="1514518"/>
              <a:ext cx="5546700" cy="4159273"/>
            </a:xfrm>
            <a:prstGeom prst="rect">
              <a:avLst/>
            </a:prstGeom>
          </p:spPr>
        </p:pic>
        <p:sp>
          <p:nvSpPr>
            <p:cNvPr id="9" name="文本框 8"/>
            <p:cNvSpPr txBox="1"/>
            <p:nvPr/>
          </p:nvSpPr>
          <p:spPr>
            <a:xfrm>
              <a:off x="5720530" y="5673791"/>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芯片结构</a:t>
              </a:r>
              <a:endParaRPr lang="zh-CN" altLang="en-US" sz="2400" dirty="0">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43839631-49CD-487E-A955-9C3740CF100C}" type="slidenum">
              <a:rPr lang="zh-CN" altLang="en-US" smtClean="0"/>
              <a:pPr/>
              <a:t>9</a:t>
            </a:fld>
            <a:endParaRPr lang="zh-CN" altLang="en-US"/>
          </a:p>
        </p:txBody>
      </p:sp>
      <p:sp>
        <p:nvSpPr>
          <p:cNvPr id="4" name="页脚占位符 3"/>
          <p:cNvSpPr>
            <a:spLocks noGrp="1"/>
          </p:cNvSpPr>
          <p:nvPr>
            <p:ph type="ftr" sz="quarter" idx="11"/>
          </p:nvPr>
        </p:nvSpPr>
        <p:spPr/>
        <p:txBody>
          <a:bodyPr/>
          <a:lstStyle/>
          <a:p>
            <a:r>
              <a:rPr lang="en-US" altLang="zh-CN" dirty="0" smtClean="0"/>
              <a:t>*Developed at IN2P3 by OMEGA/LAL</a:t>
            </a:r>
            <a:endParaRPr lang="zh-CN" altLang="en-US" dirty="0"/>
          </a:p>
        </p:txBody>
      </p:sp>
    </p:spTree>
    <p:extLst>
      <p:ext uri="{BB962C8B-B14F-4D97-AF65-F5344CB8AC3E}">
        <p14:creationId xmlns:p14="http://schemas.microsoft.com/office/powerpoint/2010/main" val="185048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王宇_华为奖学金答辩PPT.pptx" id="{01A57A79-951F-47E7-906D-958F6429F581}" vid="{AF661AB3-DFCE-4658-8202-C5637051A80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王宇_华为奖学金答辩PPT.pptx" id="{01A57A79-951F-47E7-906D-958F6429F581}" vid="{9BC8D56B-93F1-4E31-9EA2-E19F747457B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USTC_GrayAndBlue</Template>
  <TotalTime>1083</TotalTime>
  <Words>2019</Words>
  <Application>Microsoft Office PowerPoint</Application>
  <PresentationFormat>全屏显示(4:3)</PresentationFormat>
  <Paragraphs>298</Paragraphs>
  <Slides>26</Slides>
  <Notes>23</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26</vt:i4>
      </vt:variant>
    </vt:vector>
  </HeadingPairs>
  <TitlesOfParts>
    <vt:vector size="38" baseType="lpstr">
      <vt:lpstr>黑体</vt:lpstr>
      <vt:lpstr>宋体</vt:lpstr>
      <vt:lpstr>微软雅黑</vt:lpstr>
      <vt:lpstr>Arial</vt:lpstr>
      <vt:lpstr>Calibri</vt:lpstr>
      <vt:lpstr>Calibri Light</vt:lpstr>
      <vt:lpstr>Cambria Math</vt:lpstr>
      <vt:lpstr>Symbol</vt:lpstr>
      <vt:lpstr>Times New Roman</vt:lpstr>
      <vt:lpstr>Office 主题</vt:lpstr>
      <vt:lpstr>自定义设计方案</vt:lpstr>
      <vt:lpstr>think-cell Slide</vt:lpstr>
      <vt:lpstr>PowerPoint 演示文稿</vt:lpstr>
      <vt:lpstr>目录</vt:lpstr>
      <vt:lpstr>CEPC项目</vt:lpstr>
      <vt:lpstr>量能器系统</vt:lpstr>
      <vt:lpstr>数字强子量能器</vt:lpstr>
      <vt:lpstr>目录</vt:lpstr>
      <vt:lpstr>GEM探测器 </vt:lpstr>
      <vt:lpstr>30x30cm2 GEM探测器制作</vt:lpstr>
      <vt:lpstr>半数字化读出芯片</vt:lpstr>
      <vt:lpstr>读出方案</vt:lpstr>
      <vt:lpstr>第一阶段方案</vt:lpstr>
      <vt:lpstr>第一阶段方案</vt:lpstr>
      <vt:lpstr>目录</vt:lpstr>
      <vt:lpstr>芯片阈值测试</vt:lpstr>
      <vt:lpstr>半数字化芯片刻度</vt:lpstr>
      <vt:lpstr>噪声&amp;刻度</vt:lpstr>
      <vt:lpstr>通道间不一致性</vt:lpstr>
      <vt:lpstr>探测器联调</vt:lpstr>
      <vt:lpstr>增益均匀性&amp;串扰</vt:lpstr>
      <vt:lpstr>目录</vt:lpstr>
      <vt:lpstr>总结</vt:lpstr>
      <vt:lpstr>下一步</vt:lpstr>
      <vt:lpstr>PowerPoint 演示文稿</vt:lpstr>
      <vt:lpstr>Backup</vt:lpstr>
      <vt:lpstr>电子学测试</vt:lpstr>
      <vt:lpstr>电子学测试</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Yu</dc:creator>
  <cp:lastModifiedBy>王宇</cp:lastModifiedBy>
  <cp:revision>71</cp:revision>
  <dcterms:created xsi:type="dcterms:W3CDTF">2017-11-03T08:04:33Z</dcterms:created>
  <dcterms:modified xsi:type="dcterms:W3CDTF">2017-11-11T04:03:39Z</dcterms:modified>
</cp:coreProperties>
</file>